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6" r:id="rId2"/>
    <p:sldId id="257" r:id="rId3"/>
    <p:sldId id="260" r:id="rId4"/>
    <p:sldId id="262" r:id="rId5"/>
    <p:sldId id="263" r:id="rId6"/>
    <p:sldId id="265" r:id="rId7"/>
    <p:sldId id="522" r:id="rId8"/>
    <p:sldId id="266" r:id="rId9"/>
    <p:sldId id="278" r:id="rId10"/>
    <p:sldId id="267" r:id="rId11"/>
    <p:sldId id="520" r:id="rId12"/>
    <p:sldId id="269" r:id="rId13"/>
    <p:sldId id="270" r:id="rId14"/>
    <p:sldId id="264" r:id="rId15"/>
    <p:sldId id="523" r:id="rId16"/>
    <p:sldId id="524" r:id="rId17"/>
    <p:sldId id="525" r:id="rId18"/>
    <p:sldId id="526" r:id="rId19"/>
    <p:sldId id="272" r:id="rId20"/>
    <p:sldId id="273" r:id="rId21"/>
    <p:sldId id="528" r:id="rId22"/>
    <p:sldId id="519" r:id="rId23"/>
    <p:sldId id="277" r:id="rId24"/>
    <p:sldId id="281" r:id="rId25"/>
    <p:sldId id="282" r:id="rId26"/>
    <p:sldId id="284" r:id="rId27"/>
    <p:sldId id="271" r:id="rId28"/>
    <p:sldId id="259" r:id="rId29"/>
    <p:sldId id="52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00CC"/>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7330BD-4E30-4251-83B0-932906B09BA1}" v="2" dt="2024-03-18T14:40:07.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7" autoAdjust="0"/>
    <p:restoredTop sz="58635" autoAdjust="0"/>
  </p:normalViewPr>
  <p:slideViewPr>
    <p:cSldViewPr snapToGrid="0" showGuides="1">
      <p:cViewPr varScale="1">
        <p:scale>
          <a:sx n="65" d="100"/>
          <a:sy n="65" d="100"/>
        </p:scale>
        <p:origin x="2064" y="60"/>
      </p:cViewPr>
      <p:guideLst>
        <p:guide orient="horz" pos="2137"/>
        <p:guide pos="3840"/>
      </p:guideLst>
    </p:cSldViewPr>
  </p:slideViewPr>
  <p:notesTextViewPr>
    <p:cViewPr>
      <p:scale>
        <a:sx n="3" d="2"/>
        <a:sy n="3" d="2"/>
      </p:scale>
      <p:origin x="0" y="0"/>
    </p:cViewPr>
  </p:notesTextViewPr>
  <p:sorterViewPr>
    <p:cViewPr>
      <p:scale>
        <a:sx n="100" d="100"/>
        <a:sy n="100" d="100"/>
      </p:scale>
      <p:origin x="0" y="-55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576001-7937-4B37-B408-3780F0936F4B}" type="datetimeFigureOut">
              <a:rPr lang="en-AU" smtClean="0"/>
              <a:t>12/04/2024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8BA7C-82C0-422D-92CD-0238ACE6E6FF}" type="slidenum">
              <a:rPr lang="en-AU" smtClean="0"/>
              <a:t>‹#›</a:t>
            </a:fld>
            <a:endParaRPr lang="en-AU"/>
          </a:p>
        </p:txBody>
      </p:sp>
    </p:spTree>
    <p:extLst>
      <p:ext uri="{BB962C8B-B14F-4D97-AF65-F5344CB8AC3E}">
        <p14:creationId xmlns:p14="http://schemas.microsoft.com/office/powerpoint/2010/main" val="1890958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8BA7C-82C0-422D-92CD-0238ACE6E6FF}" type="slidenum">
              <a:rPr lang="en-AU" smtClean="0"/>
              <a:t>1</a:t>
            </a:fld>
            <a:endParaRPr lang="en-AU"/>
          </a:p>
        </p:txBody>
      </p:sp>
    </p:spTree>
    <p:extLst>
      <p:ext uri="{BB962C8B-B14F-4D97-AF65-F5344CB8AC3E}">
        <p14:creationId xmlns:p14="http://schemas.microsoft.com/office/powerpoint/2010/main" val="3871104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 bit of background on waste plastics or recycled plastics </a:t>
            </a:r>
          </a:p>
          <a:p>
            <a:pPr marL="171450" indent="-171450">
              <a:buFontTx/>
              <a:buChar char="-"/>
            </a:pPr>
            <a:r>
              <a:rPr lang="en-US" dirty="0"/>
              <a:t>There are 7 categories – each has different properties which makes it suitable for different applications</a:t>
            </a:r>
          </a:p>
          <a:p>
            <a:pPr marL="171450" indent="-171450">
              <a:buFontTx/>
              <a:buChar char="-"/>
            </a:pPr>
            <a:r>
              <a:rPr lang="en-US" dirty="0"/>
              <a:t>The most commonly recycled plastics in Australia are PET, HDPE, LDPE and PP</a:t>
            </a:r>
          </a:p>
          <a:p>
            <a:pPr marL="171450" indent="-171450">
              <a:buFontTx/>
              <a:buChar char="-"/>
            </a:pPr>
            <a:endParaRPr lang="en-US" dirty="0"/>
          </a:p>
          <a:p>
            <a:pPr marL="171450" indent="-171450">
              <a:buFontTx/>
              <a:buChar char="-"/>
            </a:pPr>
            <a:r>
              <a:rPr lang="en-US" dirty="0"/>
              <a:t>Next – I will be showing you a summary of the various literature demonstrating the performance of recycled plastics.</a:t>
            </a:r>
          </a:p>
          <a:p>
            <a:pPr marL="171450" indent="-171450">
              <a:buFontTx/>
              <a:buChar char="-"/>
            </a:pPr>
            <a:endParaRPr lang="en-US" dirty="0"/>
          </a:p>
          <a:p>
            <a:pPr marL="171450" indent="-171450">
              <a:buFontTx/>
              <a:buChar char="-"/>
            </a:pPr>
            <a:endParaRPr lang="en-US" dirty="0"/>
          </a:p>
          <a:p>
            <a:endParaRPr lang="en-AU" dirty="0"/>
          </a:p>
        </p:txBody>
      </p:sp>
      <p:sp>
        <p:nvSpPr>
          <p:cNvPr id="4" name="Slide Number Placeholder 3"/>
          <p:cNvSpPr>
            <a:spLocks noGrp="1"/>
          </p:cNvSpPr>
          <p:nvPr>
            <p:ph type="sldNum" sz="quarter" idx="5"/>
          </p:nvPr>
        </p:nvSpPr>
        <p:spPr/>
        <p:txBody>
          <a:bodyPr/>
          <a:lstStyle/>
          <a:p>
            <a:fld id="{6AF8BA7C-82C0-422D-92CD-0238ACE6E6FF}" type="slidenum">
              <a:rPr lang="en-AU" smtClean="0"/>
              <a:t>11</a:t>
            </a:fld>
            <a:endParaRPr lang="en-AU"/>
          </a:p>
        </p:txBody>
      </p:sp>
    </p:spTree>
    <p:extLst>
      <p:ext uri="{BB962C8B-B14F-4D97-AF65-F5344CB8AC3E}">
        <p14:creationId xmlns:p14="http://schemas.microsoft.com/office/powerpoint/2010/main" val="646349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050" u="sng" dirty="0"/>
              <a:t>Binder:</a:t>
            </a:r>
          </a:p>
          <a:p>
            <a:pPr marL="228600" indent="-228600">
              <a:buAutoNum type="arabicParenBoth"/>
            </a:pPr>
            <a:r>
              <a:rPr lang="en-US" sz="1050" dirty="0"/>
              <a:t>Lab study to compare the effect of various percentages of PE from silo bags added to a bituminous mixture and to two other mixtures containing bitumen and PMBs</a:t>
            </a:r>
          </a:p>
          <a:p>
            <a:pPr marL="228600" indent="-228600">
              <a:buAutoNum type="arabicParenBoth"/>
            </a:pPr>
            <a:r>
              <a:rPr lang="en-US" sz="1050" dirty="0"/>
              <a:t>Lab study to evaluate the benefits of modifying bitumen with different plastic waste. The selected plastics were EVA, HDPE, LDPE, SBS and ABS </a:t>
            </a:r>
          </a:p>
          <a:p>
            <a:pPr marL="0" indent="0">
              <a:buNone/>
            </a:pPr>
            <a:r>
              <a:rPr lang="en-US" sz="1050" u="sng" dirty="0"/>
              <a:t>Asphalt:</a:t>
            </a:r>
          </a:p>
          <a:p>
            <a:pPr marL="0" indent="0">
              <a:buNone/>
            </a:pPr>
            <a:r>
              <a:rPr lang="en-US" sz="1050" dirty="0"/>
              <a:t>Numerous studies have investigated the use of recycled plastics in asphalt mixes. General consensus is it shows improved properties </a:t>
            </a:r>
          </a:p>
          <a:p>
            <a:pPr marL="0" indent="0">
              <a:buNone/>
            </a:pPr>
            <a:r>
              <a:rPr lang="en-US" sz="1050" dirty="0"/>
              <a:t>One of the study used a pavement simulation model to predict rutting on an asphalt surface over a period of 20 years. The result was positive. 17 years without the need for maintenance. </a:t>
            </a:r>
            <a:endParaRPr lang="en-AU" sz="1050" dirty="0"/>
          </a:p>
        </p:txBody>
      </p:sp>
      <p:sp>
        <p:nvSpPr>
          <p:cNvPr id="4" name="Slide Number Placeholder 3"/>
          <p:cNvSpPr>
            <a:spLocks noGrp="1"/>
          </p:cNvSpPr>
          <p:nvPr>
            <p:ph type="sldNum" sz="quarter" idx="5"/>
          </p:nvPr>
        </p:nvSpPr>
        <p:spPr/>
        <p:txBody>
          <a:bodyPr/>
          <a:lstStyle/>
          <a:p>
            <a:fld id="{6AF8BA7C-82C0-422D-92CD-0238ACE6E6FF}" type="slidenum">
              <a:rPr lang="en-AU" smtClean="0"/>
              <a:t>12</a:t>
            </a:fld>
            <a:endParaRPr lang="en-AU"/>
          </a:p>
        </p:txBody>
      </p:sp>
    </p:spTree>
    <p:extLst>
      <p:ext uri="{BB962C8B-B14F-4D97-AF65-F5344CB8AC3E}">
        <p14:creationId xmlns:p14="http://schemas.microsoft.com/office/powerpoint/2010/main" val="4181037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dirty="0"/>
              <a:t>Scottish product</a:t>
            </a:r>
          </a:p>
          <a:p>
            <a:pPr marL="171450" indent="-171450">
              <a:buFontTx/>
              <a:buChar char="-"/>
            </a:pPr>
            <a:r>
              <a:rPr lang="en-AU" dirty="0"/>
              <a:t>3 products:</a:t>
            </a:r>
          </a:p>
          <a:p>
            <a:pPr marL="628650" lvl="1" indent="-171450">
              <a:buFontTx/>
              <a:buChar char="-"/>
            </a:pPr>
            <a:r>
              <a:rPr lang="en-AU" dirty="0"/>
              <a:t>MR6-pellet form. Intended to be incorporated directly into the asphalt production plant. Reported to work well in hot conditions (like in </a:t>
            </a:r>
            <a:r>
              <a:rPr lang="en-AU" dirty="0" err="1"/>
              <a:t>Aus</a:t>
            </a:r>
            <a:r>
              <a:rPr lang="en-AU" dirty="0"/>
              <a:t>) as it has a higher melting point </a:t>
            </a:r>
          </a:p>
          <a:p>
            <a:pPr marL="628650" lvl="1" indent="-171450">
              <a:buFontTx/>
              <a:buChar char="-"/>
            </a:pPr>
            <a:r>
              <a:rPr lang="en-AU" dirty="0"/>
              <a:t>MR8 – shredded plastics – designed to be more economical bitumen extender without any performance enhancement</a:t>
            </a:r>
          </a:p>
          <a:p>
            <a:pPr marL="628650" lvl="1" indent="-171450">
              <a:buFontTx/>
              <a:buChar char="-"/>
            </a:pPr>
            <a:r>
              <a:rPr lang="en-AU" dirty="0"/>
              <a:t>MR10- pellet form – provide more crack resistant binder. It works better in colder climate such as UK, Canada and Russia </a:t>
            </a:r>
          </a:p>
          <a:p>
            <a:pPr marL="628650" lvl="1" indent="-171450">
              <a:buFontTx/>
              <a:buChar char="-"/>
            </a:pPr>
            <a:endParaRPr lang="en-AU" dirty="0"/>
          </a:p>
          <a:p>
            <a:pPr marL="0" lvl="0" indent="0">
              <a:buFontTx/>
              <a:buNone/>
            </a:pPr>
            <a:r>
              <a:rPr lang="en-AU" dirty="0"/>
              <a:t>Video</a:t>
            </a:r>
          </a:p>
        </p:txBody>
      </p:sp>
      <p:sp>
        <p:nvSpPr>
          <p:cNvPr id="4" name="Slide Number Placeholder 3"/>
          <p:cNvSpPr>
            <a:spLocks noGrp="1"/>
          </p:cNvSpPr>
          <p:nvPr>
            <p:ph type="sldNum" sz="quarter" idx="5"/>
          </p:nvPr>
        </p:nvSpPr>
        <p:spPr/>
        <p:txBody>
          <a:bodyPr/>
          <a:lstStyle/>
          <a:p>
            <a:fld id="{6AF8BA7C-82C0-422D-92CD-0238ACE6E6FF}" type="slidenum">
              <a:rPr lang="en-AU" smtClean="0"/>
              <a:t>13</a:t>
            </a:fld>
            <a:endParaRPr lang="en-AU"/>
          </a:p>
        </p:txBody>
      </p:sp>
    </p:spTree>
    <p:extLst>
      <p:ext uri="{BB962C8B-B14F-4D97-AF65-F5344CB8AC3E}">
        <p14:creationId xmlns:p14="http://schemas.microsoft.com/office/powerpoint/2010/main" val="2485846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050" dirty="0"/>
              <a:t>The use of soft plastics into roads </a:t>
            </a:r>
          </a:p>
          <a:p>
            <a:pPr marL="171450" indent="-171450">
              <a:buFontTx/>
              <a:buChar char="-"/>
            </a:pPr>
            <a:r>
              <a:rPr lang="en-US" sz="1050" dirty="0"/>
              <a:t>First trial was done in Craigieburn, city of Hume </a:t>
            </a:r>
          </a:p>
          <a:p>
            <a:pPr marL="171450" indent="-171450">
              <a:buFontTx/>
              <a:buChar char="-"/>
            </a:pPr>
            <a:r>
              <a:rPr lang="en-US" dirty="0"/>
              <a:t>Use of soft plastics and glass and RAP and toner cartridges </a:t>
            </a:r>
          </a:p>
          <a:p>
            <a:pPr marL="171450" indent="-171450">
              <a:buFontTx/>
              <a:buChar char="-"/>
            </a:pPr>
            <a:r>
              <a:rPr lang="en-US" dirty="0"/>
              <a:t>As a value added application </a:t>
            </a:r>
          </a:p>
          <a:p>
            <a:pPr marL="171450" indent="-171450">
              <a:buFontTx/>
              <a:buChar char="-"/>
            </a:pPr>
            <a:r>
              <a:rPr lang="en-US" dirty="0"/>
              <a:t>Mimic a standard </a:t>
            </a:r>
            <a:r>
              <a:rPr lang="en-US" dirty="0" err="1"/>
              <a:t>Vicroads</a:t>
            </a:r>
            <a:r>
              <a:rPr lang="en-US" dirty="0"/>
              <a:t> asphalt </a:t>
            </a:r>
          </a:p>
          <a:p>
            <a:pPr marL="171450" indent="-171450">
              <a:buFontTx/>
              <a:buChar char="-"/>
            </a:pPr>
            <a:r>
              <a:rPr lang="en-US" dirty="0"/>
              <a:t>Reported 65% improvement in fatigue life</a:t>
            </a:r>
          </a:p>
          <a:p>
            <a:pPr marL="171450" indent="-171450">
              <a:buFontTx/>
              <a:buChar char="-"/>
            </a:pPr>
            <a:r>
              <a:rPr lang="en-US" dirty="0"/>
              <a:t>think about the whole of life cost terms – potential reduction in maintenance cost being improved </a:t>
            </a:r>
          </a:p>
          <a:p>
            <a:pPr marL="171450" indent="-171450">
              <a:buFontTx/>
              <a:buChar char="-"/>
            </a:pPr>
            <a:r>
              <a:rPr lang="en-US" dirty="0"/>
              <a:t>Further to the Melbourne trial, </a:t>
            </a:r>
            <a:r>
              <a:rPr lang="en-US" dirty="0" err="1"/>
              <a:t>Reconophalt</a:t>
            </a:r>
            <a:r>
              <a:rPr lang="en-US" dirty="0"/>
              <a:t> has been on a tour around Australia covering Queensland, NSW, SA, Tasmania</a:t>
            </a:r>
            <a:endParaRPr lang="en-AU" dirty="0"/>
          </a:p>
        </p:txBody>
      </p:sp>
      <p:sp>
        <p:nvSpPr>
          <p:cNvPr id="4" name="Slide Number Placeholder 3"/>
          <p:cNvSpPr>
            <a:spLocks noGrp="1"/>
          </p:cNvSpPr>
          <p:nvPr>
            <p:ph type="sldNum" sz="quarter" idx="5"/>
          </p:nvPr>
        </p:nvSpPr>
        <p:spPr/>
        <p:txBody>
          <a:bodyPr/>
          <a:lstStyle/>
          <a:p>
            <a:fld id="{6AF8BA7C-82C0-422D-92CD-0238ACE6E6FF}" type="slidenum">
              <a:rPr lang="en-AU" smtClean="0"/>
              <a:t>14</a:t>
            </a:fld>
            <a:endParaRPr lang="en-AU"/>
          </a:p>
        </p:txBody>
      </p:sp>
    </p:spTree>
    <p:extLst>
      <p:ext uri="{BB962C8B-B14F-4D97-AF65-F5344CB8AC3E}">
        <p14:creationId xmlns:p14="http://schemas.microsoft.com/office/powerpoint/2010/main" val="1476134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8BA7C-82C0-422D-92CD-0238ACE6E6FF}" type="slidenum">
              <a:rPr lang="en-AU" smtClean="0"/>
              <a:t>15</a:t>
            </a:fld>
            <a:endParaRPr lang="en-AU"/>
          </a:p>
        </p:txBody>
      </p:sp>
    </p:spTree>
    <p:extLst>
      <p:ext uri="{BB962C8B-B14F-4D97-AF65-F5344CB8AC3E}">
        <p14:creationId xmlns:p14="http://schemas.microsoft.com/office/powerpoint/2010/main" val="3743724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8BA7C-82C0-422D-92CD-0238ACE6E6FF}" type="slidenum">
              <a:rPr lang="en-AU" smtClean="0"/>
              <a:t>16</a:t>
            </a:fld>
            <a:endParaRPr lang="en-AU"/>
          </a:p>
        </p:txBody>
      </p:sp>
    </p:spTree>
    <p:extLst>
      <p:ext uri="{BB962C8B-B14F-4D97-AF65-F5344CB8AC3E}">
        <p14:creationId xmlns:p14="http://schemas.microsoft.com/office/powerpoint/2010/main" val="3580888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8BA7C-82C0-422D-92CD-0238ACE6E6FF}" type="slidenum">
              <a:rPr lang="en-AU" smtClean="0"/>
              <a:t>17</a:t>
            </a:fld>
            <a:endParaRPr lang="en-AU"/>
          </a:p>
        </p:txBody>
      </p:sp>
    </p:spTree>
    <p:extLst>
      <p:ext uri="{BB962C8B-B14F-4D97-AF65-F5344CB8AC3E}">
        <p14:creationId xmlns:p14="http://schemas.microsoft.com/office/powerpoint/2010/main" val="2737419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8BA7C-82C0-422D-92CD-0238ACE6E6FF}" type="slidenum">
              <a:rPr lang="en-AU" smtClean="0"/>
              <a:t>18</a:t>
            </a:fld>
            <a:endParaRPr lang="en-AU"/>
          </a:p>
        </p:txBody>
      </p:sp>
    </p:spTree>
    <p:extLst>
      <p:ext uri="{BB962C8B-B14F-4D97-AF65-F5344CB8AC3E}">
        <p14:creationId xmlns:p14="http://schemas.microsoft.com/office/powerpoint/2010/main" val="391505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050" dirty="0"/>
              <a:t>Clever road design</a:t>
            </a:r>
          </a:p>
          <a:p>
            <a:pPr marL="171450" indent="-171450">
              <a:buFontTx/>
              <a:buChar char="-"/>
            </a:pPr>
            <a:r>
              <a:rPr lang="en-US" sz="1050" dirty="0"/>
              <a:t>It uses prefabricated and lightweight modular just like </a:t>
            </a:r>
            <a:r>
              <a:rPr lang="en-US" sz="1050" dirty="0" err="1"/>
              <a:t>lego</a:t>
            </a:r>
            <a:r>
              <a:rPr lang="en-US" sz="1050" dirty="0"/>
              <a:t>. </a:t>
            </a:r>
          </a:p>
          <a:p>
            <a:pPr marL="171450" indent="-171450">
              <a:buFontTx/>
              <a:buChar char="-"/>
            </a:pPr>
            <a:r>
              <a:rPr lang="en-US" sz="1050" dirty="0"/>
              <a:t>Therefore, installation is fast and reduces traffic downtime and traffic obstruction often caused by the traditional road construction methods</a:t>
            </a:r>
          </a:p>
          <a:p>
            <a:pPr marL="171450" indent="-171450">
              <a:buFontTx/>
              <a:buChar char="-"/>
            </a:pPr>
            <a:r>
              <a:rPr lang="en-US" sz="1050" dirty="0"/>
              <a:t>This method also cuts down on </a:t>
            </a:r>
            <a:r>
              <a:rPr lang="en-US" sz="1050" dirty="0" err="1"/>
              <a:t>ghg</a:t>
            </a:r>
            <a:r>
              <a:rPr lang="en-US" sz="1050" dirty="0"/>
              <a:t> emissions</a:t>
            </a:r>
          </a:p>
          <a:p>
            <a:pPr marL="171450" indent="-171450">
              <a:buFontTx/>
              <a:buChar char="-"/>
            </a:pPr>
            <a:r>
              <a:rPr lang="en-US" sz="1050" dirty="0"/>
              <a:t>Another interesting feature is in its hollow design. It creates space for all kinds of utility services like pipelines and cables for high speed internet, storing rainwater to prevent floods. </a:t>
            </a:r>
          </a:p>
          <a:p>
            <a:pPr marL="171450" indent="-171450">
              <a:buFontTx/>
              <a:buChar char="-"/>
            </a:pPr>
            <a:r>
              <a:rPr lang="en-US" sz="1050" dirty="0"/>
              <a:t>It was reported that this concept offers opportunities for further innovation such as solar heated roads, light poles, and traffic loop sensors </a:t>
            </a:r>
          </a:p>
          <a:p>
            <a:pPr marL="171450" indent="-171450">
              <a:buFontTx/>
              <a:buChar char="-"/>
            </a:pPr>
            <a:endParaRPr lang="en-AU" sz="1050" dirty="0"/>
          </a:p>
        </p:txBody>
      </p:sp>
      <p:sp>
        <p:nvSpPr>
          <p:cNvPr id="4" name="Slide Number Placeholder 3"/>
          <p:cNvSpPr>
            <a:spLocks noGrp="1"/>
          </p:cNvSpPr>
          <p:nvPr>
            <p:ph type="sldNum" sz="quarter" idx="5"/>
          </p:nvPr>
        </p:nvSpPr>
        <p:spPr/>
        <p:txBody>
          <a:bodyPr/>
          <a:lstStyle/>
          <a:p>
            <a:fld id="{6AF8BA7C-82C0-422D-92CD-0238ACE6E6FF}" type="slidenum">
              <a:rPr lang="en-AU" smtClean="0"/>
              <a:t>19</a:t>
            </a:fld>
            <a:endParaRPr lang="en-AU"/>
          </a:p>
        </p:txBody>
      </p:sp>
    </p:spTree>
    <p:extLst>
      <p:ext uri="{BB962C8B-B14F-4D97-AF65-F5344CB8AC3E}">
        <p14:creationId xmlns:p14="http://schemas.microsoft.com/office/powerpoint/2010/main" val="903774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AF8BA7C-82C0-422D-92CD-0238ACE6E6FF}" type="slidenum">
              <a:rPr lang="en-AU" smtClean="0"/>
              <a:t>20</a:t>
            </a:fld>
            <a:endParaRPr lang="en-AU"/>
          </a:p>
        </p:txBody>
      </p:sp>
    </p:spTree>
    <p:extLst>
      <p:ext uri="{BB962C8B-B14F-4D97-AF65-F5344CB8AC3E}">
        <p14:creationId xmlns:p14="http://schemas.microsoft.com/office/powerpoint/2010/main" val="2187505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8BA7C-82C0-422D-92CD-0238ACE6E6FF}" type="slidenum">
              <a:rPr lang="en-AU" smtClean="0"/>
              <a:t>2</a:t>
            </a:fld>
            <a:endParaRPr lang="en-AU"/>
          </a:p>
        </p:txBody>
      </p:sp>
    </p:spTree>
    <p:extLst>
      <p:ext uri="{BB962C8B-B14F-4D97-AF65-F5344CB8AC3E}">
        <p14:creationId xmlns:p14="http://schemas.microsoft.com/office/powerpoint/2010/main" val="1238612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000" dirty="0"/>
              <a:t>There are major concerns about the occupational health and safety hazards </a:t>
            </a:r>
          </a:p>
          <a:p>
            <a:pPr marL="171450" indent="-171450">
              <a:buFontTx/>
              <a:buChar char="-"/>
            </a:pPr>
            <a:r>
              <a:rPr lang="en-US" sz="1000" dirty="0"/>
              <a:t>Microplastics – break down into tiny particles. If the recycled plastics used on our pavement are broken down into tiny particles and flushed down watercourses into rivers/ waterways, will pose major threat to our marine life</a:t>
            </a:r>
          </a:p>
          <a:p>
            <a:pPr marL="171450" indent="-171450">
              <a:buFontTx/>
              <a:buChar char="-"/>
            </a:pPr>
            <a:r>
              <a:rPr lang="en-US" sz="1000" dirty="0"/>
              <a:t>Lifecycle sustainability – more and more road agencies are registering their projects for infrastructure sustainability ratings with Infrastructure Council of </a:t>
            </a:r>
            <a:r>
              <a:rPr lang="en-US" sz="1000" dirty="0" err="1"/>
              <a:t>Aus</a:t>
            </a:r>
            <a:r>
              <a:rPr lang="en-US" sz="1000" dirty="0"/>
              <a:t> (ISCA) </a:t>
            </a:r>
          </a:p>
          <a:p>
            <a:pPr marL="171450" indent="-171450">
              <a:buFontTx/>
              <a:buChar char="-"/>
            </a:pPr>
            <a:r>
              <a:rPr lang="en-US" sz="1000" dirty="0"/>
              <a:t>In assessing the recycled plastic road products, there is a need to consider:</a:t>
            </a:r>
          </a:p>
          <a:p>
            <a:pPr marL="628650" lvl="1" indent="-171450">
              <a:buFontTx/>
              <a:buChar char="-"/>
            </a:pPr>
            <a:r>
              <a:rPr lang="en-US" sz="1000" dirty="0"/>
              <a:t>Source</a:t>
            </a:r>
          </a:p>
          <a:p>
            <a:pPr marL="628650" lvl="1" indent="-171450">
              <a:buFontTx/>
              <a:buChar char="-"/>
            </a:pPr>
            <a:r>
              <a:rPr lang="en-US" sz="1000" dirty="0"/>
              <a:t>How is it intended to be used </a:t>
            </a:r>
          </a:p>
          <a:p>
            <a:pPr marL="628650" lvl="1" indent="-171450">
              <a:buFontTx/>
              <a:buChar char="-"/>
            </a:pPr>
            <a:r>
              <a:rPr lang="en-US" sz="1000" dirty="0"/>
              <a:t>Potential environmental risks</a:t>
            </a:r>
          </a:p>
          <a:p>
            <a:pPr marL="628650" lvl="1" indent="-171450">
              <a:buFontTx/>
              <a:buChar char="-"/>
            </a:pPr>
            <a:r>
              <a:rPr lang="en-US" sz="1000" dirty="0"/>
              <a:t>End of life considerations </a:t>
            </a:r>
            <a:endParaRPr lang="en-AU" sz="1000" dirty="0"/>
          </a:p>
        </p:txBody>
      </p:sp>
      <p:sp>
        <p:nvSpPr>
          <p:cNvPr id="4" name="Slide Number Placeholder 3"/>
          <p:cNvSpPr>
            <a:spLocks noGrp="1"/>
          </p:cNvSpPr>
          <p:nvPr>
            <p:ph type="sldNum" sz="quarter" idx="5"/>
          </p:nvPr>
        </p:nvSpPr>
        <p:spPr/>
        <p:txBody>
          <a:bodyPr/>
          <a:lstStyle/>
          <a:p>
            <a:fld id="{6AF8BA7C-82C0-422D-92CD-0238ACE6E6FF}" type="slidenum">
              <a:rPr lang="en-AU" smtClean="0"/>
              <a:t>23</a:t>
            </a:fld>
            <a:endParaRPr lang="en-AU"/>
          </a:p>
        </p:txBody>
      </p:sp>
    </p:spTree>
    <p:extLst>
      <p:ext uri="{BB962C8B-B14F-4D97-AF65-F5344CB8AC3E}">
        <p14:creationId xmlns:p14="http://schemas.microsoft.com/office/powerpoint/2010/main" val="1901123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050" dirty="0"/>
              <a:t>To address issues of sustainability while maintaining pavement performance </a:t>
            </a:r>
          </a:p>
          <a:p>
            <a:pPr marL="171450" indent="-171450">
              <a:buFontTx/>
              <a:buChar char="-"/>
            </a:pPr>
            <a:r>
              <a:rPr lang="en-US" sz="1050" dirty="0"/>
              <a:t>These concerns have been echoed in the EAPA position statement</a:t>
            </a:r>
          </a:p>
          <a:p>
            <a:pPr marL="171450" indent="-171450">
              <a:buFontTx/>
              <a:buChar char="-"/>
            </a:pPr>
            <a:r>
              <a:rPr lang="en-US" sz="1050" dirty="0"/>
              <a:t>European asphalt pavement association (EAPA) – AAPA equivalent </a:t>
            </a:r>
          </a:p>
          <a:p>
            <a:pPr marL="171450" indent="-171450">
              <a:buFontTx/>
              <a:buChar char="-"/>
            </a:pPr>
            <a:r>
              <a:rPr lang="en-US" sz="1050" dirty="0"/>
              <a:t>Australia could really learn from our counterparts in Europe by collaboratively expressing our position in this space </a:t>
            </a:r>
          </a:p>
          <a:p>
            <a:pPr marL="171450" indent="-171450">
              <a:buFontTx/>
              <a:buChar char="-"/>
            </a:pPr>
            <a:r>
              <a:rPr lang="en-US" sz="1050" dirty="0"/>
              <a:t>Some of the recommendations made in the EAPA:</a:t>
            </a:r>
          </a:p>
          <a:p>
            <a:pPr marL="628650" lvl="1" indent="-171450">
              <a:buFontTx/>
              <a:buChar char="-"/>
            </a:pPr>
            <a:r>
              <a:rPr lang="en-US" sz="1050" dirty="0"/>
              <a:t>RAP should be given priority because of the energy savings</a:t>
            </a:r>
          </a:p>
          <a:p>
            <a:pPr marL="628650" lvl="1" indent="-171450">
              <a:buFontTx/>
              <a:buChar char="-"/>
            </a:pPr>
            <a:r>
              <a:rPr lang="en-US" sz="1050" dirty="0"/>
              <a:t>Producers need to show proof that they have gone through stringent risk assessment on WHS and environmental impacts </a:t>
            </a:r>
          </a:p>
          <a:p>
            <a:pPr marL="171450" indent="-171450">
              <a:buFontTx/>
              <a:buChar char="-"/>
            </a:pPr>
            <a:endParaRPr lang="en-US" sz="1050" dirty="0"/>
          </a:p>
          <a:p>
            <a:pPr marL="171450" indent="-171450">
              <a:buFontTx/>
              <a:buChar char="-"/>
            </a:pPr>
            <a:endParaRPr lang="en-AU" sz="1050" dirty="0"/>
          </a:p>
        </p:txBody>
      </p:sp>
      <p:sp>
        <p:nvSpPr>
          <p:cNvPr id="4" name="Slide Number Placeholder 3"/>
          <p:cNvSpPr>
            <a:spLocks noGrp="1"/>
          </p:cNvSpPr>
          <p:nvPr>
            <p:ph type="sldNum" sz="quarter" idx="5"/>
          </p:nvPr>
        </p:nvSpPr>
        <p:spPr/>
        <p:txBody>
          <a:bodyPr/>
          <a:lstStyle/>
          <a:p>
            <a:fld id="{6AF8BA7C-82C0-422D-92CD-0238ACE6E6FF}" type="slidenum">
              <a:rPr lang="en-AU" smtClean="0"/>
              <a:t>24</a:t>
            </a:fld>
            <a:endParaRPr lang="en-AU"/>
          </a:p>
        </p:txBody>
      </p:sp>
    </p:spTree>
    <p:extLst>
      <p:ext uri="{BB962C8B-B14F-4D97-AF65-F5344CB8AC3E}">
        <p14:creationId xmlns:p14="http://schemas.microsoft.com/office/powerpoint/2010/main" val="2631851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Performance based specs describes the results required and leave it to producers to satisfy that requirement </a:t>
            </a:r>
          </a:p>
          <a:p>
            <a:pPr marL="171450" indent="-171450">
              <a:buFontTx/>
              <a:buChar char="-"/>
            </a:pPr>
            <a:r>
              <a:rPr lang="en-US" dirty="0"/>
              <a:t>Encourages innovation</a:t>
            </a:r>
          </a:p>
          <a:p>
            <a:pPr marL="171450" indent="-171450">
              <a:buFontTx/>
              <a:buChar char="-"/>
            </a:pPr>
            <a:r>
              <a:rPr lang="en-US" dirty="0"/>
              <a:t>AAPA report – provides some non technical issues that the council can consider such as warranty schedule, tender schedules, risk and maintenance pricing, etc.</a:t>
            </a:r>
          </a:p>
          <a:p>
            <a:endParaRPr lang="en-AU" dirty="0"/>
          </a:p>
        </p:txBody>
      </p:sp>
      <p:sp>
        <p:nvSpPr>
          <p:cNvPr id="4" name="Slide Number Placeholder 3"/>
          <p:cNvSpPr>
            <a:spLocks noGrp="1"/>
          </p:cNvSpPr>
          <p:nvPr>
            <p:ph type="sldNum" sz="quarter" idx="5"/>
          </p:nvPr>
        </p:nvSpPr>
        <p:spPr/>
        <p:txBody>
          <a:bodyPr/>
          <a:lstStyle/>
          <a:p>
            <a:fld id="{6AF8BA7C-82C0-422D-92CD-0238ACE6E6FF}" type="slidenum">
              <a:rPr lang="en-AU" smtClean="0"/>
              <a:t>25</a:t>
            </a:fld>
            <a:endParaRPr lang="en-AU"/>
          </a:p>
        </p:txBody>
      </p:sp>
    </p:spTree>
    <p:extLst>
      <p:ext uri="{BB962C8B-B14F-4D97-AF65-F5344CB8AC3E}">
        <p14:creationId xmlns:p14="http://schemas.microsoft.com/office/powerpoint/2010/main" val="2213570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list was recommended to </a:t>
            </a:r>
            <a:r>
              <a:rPr lang="en-US" dirty="0" err="1"/>
              <a:t>Austroads</a:t>
            </a:r>
            <a:r>
              <a:rPr lang="en-US" dirty="0"/>
              <a:t> as future guidance on their R&amp;D priority on the use of recycled plastics on road </a:t>
            </a:r>
          </a:p>
          <a:p>
            <a:endParaRPr lang="en-US" dirty="0"/>
          </a:p>
        </p:txBody>
      </p:sp>
      <p:sp>
        <p:nvSpPr>
          <p:cNvPr id="4" name="Slide Number Placeholder 3"/>
          <p:cNvSpPr>
            <a:spLocks noGrp="1"/>
          </p:cNvSpPr>
          <p:nvPr>
            <p:ph type="sldNum" sz="quarter" idx="5"/>
          </p:nvPr>
        </p:nvSpPr>
        <p:spPr/>
        <p:txBody>
          <a:bodyPr/>
          <a:lstStyle/>
          <a:p>
            <a:fld id="{6AF8BA7C-82C0-422D-92CD-0238ACE6E6FF}" type="slidenum">
              <a:rPr lang="en-AU" smtClean="0"/>
              <a:t>26</a:t>
            </a:fld>
            <a:endParaRPr lang="en-AU"/>
          </a:p>
        </p:txBody>
      </p:sp>
    </p:spTree>
    <p:extLst>
      <p:ext uri="{BB962C8B-B14F-4D97-AF65-F5344CB8AC3E}">
        <p14:creationId xmlns:p14="http://schemas.microsoft.com/office/powerpoint/2010/main" val="2607849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AF8BA7C-82C0-422D-92CD-0238ACE6E6FF}" type="slidenum">
              <a:rPr lang="en-AU" smtClean="0"/>
              <a:t>27</a:t>
            </a:fld>
            <a:endParaRPr lang="en-AU"/>
          </a:p>
        </p:txBody>
      </p:sp>
    </p:spTree>
    <p:extLst>
      <p:ext uri="{BB962C8B-B14F-4D97-AF65-F5344CB8AC3E}">
        <p14:creationId xmlns:p14="http://schemas.microsoft.com/office/powerpoint/2010/main" val="4252078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8BA7C-82C0-422D-92CD-0238ACE6E6FF}" type="slidenum">
              <a:rPr lang="en-AU" smtClean="0"/>
              <a:t>29</a:t>
            </a:fld>
            <a:endParaRPr lang="en-AU"/>
          </a:p>
        </p:txBody>
      </p:sp>
    </p:spTree>
    <p:extLst>
      <p:ext uri="{BB962C8B-B14F-4D97-AF65-F5344CB8AC3E}">
        <p14:creationId xmlns:p14="http://schemas.microsoft.com/office/powerpoint/2010/main" val="2689081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AF8BA7C-82C0-422D-92CD-0238ACE6E6FF}" type="slidenum">
              <a:rPr lang="en-AU" smtClean="0"/>
              <a:t>3</a:t>
            </a:fld>
            <a:endParaRPr lang="en-AU"/>
          </a:p>
        </p:txBody>
      </p:sp>
    </p:spTree>
    <p:extLst>
      <p:ext uri="{BB962C8B-B14F-4D97-AF65-F5344CB8AC3E}">
        <p14:creationId xmlns:p14="http://schemas.microsoft.com/office/powerpoint/2010/main" val="3767917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Australia export a substantial amount of waste overseas. Mainly to China and India.</a:t>
            </a:r>
          </a:p>
          <a:p>
            <a:pPr marL="171450" indent="-171450">
              <a:buFontTx/>
              <a:buChar char="-"/>
            </a:pPr>
            <a:r>
              <a:rPr lang="en-US" dirty="0"/>
              <a:t>Estimated Au exported 1.2 mil </a:t>
            </a:r>
            <a:r>
              <a:rPr lang="en-US" dirty="0" err="1"/>
              <a:t>tonnes</a:t>
            </a:r>
            <a:r>
              <a:rPr lang="en-US" dirty="0"/>
              <a:t> of waste to china in 2016-2017</a:t>
            </a:r>
          </a:p>
          <a:p>
            <a:pPr marL="171450" indent="-171450">
              <a:buFontTx/>
              <a:buChar char="-"/>
            </a:pPr>
            <a:r>
              <a:rPr lang="en-US" dirty="0"/>
              <a:t>However, on 1 Jan 2018, the enforcement of China National Sword Policy has restricted the importation of 24 categories of solid waste into China and limited the contaminations of these materials to less than 0.5%.</a:t>
            </a:r>
          </a:p>
          <a:p>
            <a:pPr marL="171450" lvl="0" indent="-171450">
              <a:buFontTx/>
              <a:buChar char="-"/>
            </a:pPr>
            <a:endParaRPr lang="en-AU" dirty="0"/>
          </a:p>
        </p:txBody>
      </p:sp>
      <p:sp>
        <p:nvSpPr>
          <p:cNvPr id="4" name="Slide Number Placeholder 3"/>
          <p:cNvSpPr>
            <a:spLocks noGrp="1"/>
          </p:cNvSpPr>
          <p:nvPr>
            <p:ph type="sldNum" sz="quarter" idx="5"/>
          </p:nvPr>
        </p:nvSpPr>
        <p:spPr/>
        <p:txBody>
          <a:bodyPr/>
          <a:lstStyle/>
          <a:p>
            <a:fld id="{6AF8BA7C-82C0-422D-92CD-0238ACE6E6FF}" type="slidenum">
              <a:rPr lang="en-AU" smtClean="0"/>
              <a:t>4</a:t>
            </a:fld>
            <a:endParaRPr lang="en-AU"/>
          </a:p>
        </p:txBody>
      </p:sp>
    </p:spTree>
    <p:extLst>
      <p:ext uri="{BB962C8B-B14F-4D97-AF65-F5344CB8AC3E}">
        <p14:creationId xmlns:p14="http://schemas.microsoft.com/office/powerpoint/2010/main" val="151481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050" dirty="0"/>
              <a:t>There was a collaborative approach across AU in responding to this immediate problem.</a:t>
            </a:r>
          </a:p>
          <a:p>
            <a:pPr marL="628650" lvl="1" indent="-171450">
              <a:buFontTx/>
              <a:buChar char="-"/>
            </a:pPr>
            <a:r>
              <a:rPr lang="en-US" sz="1050" dirty="0"/>
              <a:t>Most of the state government has pledged to support local government, councils and the industry financially </a:t>
            </a:r>
          </a:p>
          <a:p>
            <a:pPr marL="628650" lvl="1" indent="-171450">
              <a:buFontTx/>
              <a:buChar char="-"/>
            </a:pPr>
            <a:r>
              <a:rPr lang="en-US" sz="1050" dirty="0"/>
              <a:t>EPA has temporarily allowed an increase in stockpiling limits </a:t>
            </a:r>
          </a:p>
          <a:p>
            <a:pPr marL="171450" lvl="0" indent="-171450">
              <a:buFontTx/>
              <a:buChar char="-"/>
            </a:pPr>
            <a:r>
              <a:rPr lang="en-US" sz="1050" dirty="0"/>
              <a:t>While these are very good approaches to manage the epidemic, it is not sustainable</a:t>
            </a:r>
          </a:p>
          <a:p>
            <a:pPr marL="171450" lvl="0" indent="-171450">
              <a:buFontTx/>
              <a:buChar char="-"/>
            </a:pPr>
            <a:r>
              <a:rPr lang="en-US" sz="1050" dirty="0"/>
              <a:t>The amount of waste disposal is not reducing. If not, it is increasing.</a:t>
            </a:r>
          </a:p>
          <a:p>
            <a:pPr marL="171450" lvl="0" indent="-171450">
              <a:buFontTx/>
              <a:buChar char="-"/>
            </a:pPr>
            <a:r>
              <a:rPr lang="en-US" sz="1050" dirty="0"/>
              <a:t>With so much of waste being generated and going to landfill, recycling becomes a major sustainability issue</a:t>
            </a:r>
          </a:p>
          <a:p>
            <a:pPr marL="171450" lvl="0" indent="-171450">
              <a:buFontTx/>
              <a:buChar char="-"/>
            </a:pPr>
            <a:r>
              <a:rPr lang="en-US" sz="1050" dirty="0"/>
              <a:t>Therefore, there is a growing interest in using recycled plastics … in this context, using recycled plastics on our roads. </a:t>
            </a:r>
          </a:p>
          <a:p>
            <a:pPr marL="171450" lvl="0" indent="-171450">
              <a:buFontTx/>
              <a:buChar char="-"/>
            </a:pPr>
            <a:r>
              <a:rPr lang="en-US" sz="1050" dirty="0"/>
              <a:t>As modifiers in hot mix asphalt as a sustainable and cost effective pavement solution method. </a:t>
            </a:r>
          </a:p>
          <a:p>
            <a:pPr marL="171450" lvl="0" indent="-171450">
              <a:buFontTx/>
              <a:buChar char="-"/>
            </a:pPr>
            <a:endParaRPr lang="en-US" sz="1050" dirty="0"/>
          </a:p>
          <a:p>
            <a:endParaRPr lang="en-AU" sz="1050" dirty="0"/>
          </a:p>
        </p:txBody>
      </p:sp>
      <p:sp>
        <p:nvSpPr>
          <p:cNvPr id="4" name="Slide Number Placeholder 3"/>
          <p:cNvSpPr>
            <a:spLocks noGrp="1"/>
          </p:cNvSpPr>
          <p:nvPr>
            <p:ph type="sldNum" sz="quarter" idx="5"/>
          </p:nvPr>
        </p:nvSpPr>
        <p:spPr/>
        <p:txBody>
          <a:bodyPr/>
          <a:lstStyle/>
          <a:p>
            <a:fld id="{6AF8BA7C-82C0-422D-92CD-0238ACE6E6FF}" type="slidenum">
              <a:rPr lang="en-AU" smtClean="0"/>
              <a:t>5</a:t>
            </a:fld>
            <a:endParaRPr lang="en-AU"/>
          </a:p>
        </p:txBody>
      </p:sp>
    </p:spTree>
    <p:extLst>
      <p:ext uri="{BB962C8B-B14F-4D97-AF65-F5344CB8AC3E}">
        <p14:creationId xmlns:p14="http://schemas.microsoft.com/office/powerpoint/2010/main" val="4140240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000" dirty="0"/>
              <a:t>Before we get into plastics, let’s find out about the use of recycled materials on our roads in general</a:t>
            </a:r>
          </a:p>
          <a:p>
            <a:pPr marL="171450" indent="-171450">
              <a:buFontTx/>
              <a:buChar char="-"/>
            </a:pPr>
            <a:r>
              <a:rPr lang="en-US" sz="1000" dirty="0"/>
              <a:t>Most important question we need to ask ourselves – what is the purpose </a:t>
            </a:r>
          </a:p>
          <a:p>
            <a:pPr marL="171450" indent="-171450">
              <a:buFontTx/>
              <a:buChar char="-"/>
            </a:pPr>
            <a:r>
              <a:rPr lang="en-US" sz="1000" dirty="0"/>
              <a:t>With the increasing unavailability of natural resources, long haulage distances, increasing axle loads and axle configurations exerting stress on our network, the issue of ‘peak oil’ , there is a growing interest to explore sustainable road construction and rehabilitation method </a:t>
            </a:r>
          </a:p>
          <a:p>
            <a:pPr marL="171450" indent="-171450">
              <a:buFontTx/>
              <a:buChar char="-"/>
            </a:pPr>
            <a:r>
              <a:rPr lang="en-US" sz="1000" dirty="0" err="1"/>
              <a:t>Austroads</a:t>
            </a:r>
            <a:r>
              <a:rPr lang="en-US" sz="1000" dirty="0"/>
              <a:t> report on future asset management issues part 2</a:t>
            </a:r>
          </a:p>
          <a:p>
            <a:pPr marL="171450" indent="-171450">
              <a:buFontTx/>
              <a:buChar char="-"/>
            </a:pPr>
            <a:r>
              <a:rPr lang="en-US" sz="1000" dirty="0"/>
              <a:t>This report focuses on the use of waste material as an alternative to virgin materials, hence the last dot point is in italics and bold</a:t>
            </a:r>
          </a:p>
          <a:p>
            <a:pPr marL="171450" indent="-171450">
              <a:buFontTx/>
              <a:buChar char="-"/>
            </a:pPr>
            <a:r>
              <a:rPr lang="en-US" dirty="0"/>
              <a:t>This concept is great – it is environmentally friendly. Reusing waste, giving it another go rather than dumping it to landfill. As a result, we cut down on the use of our precious raw resources and cut down on landfill built up which affects air quality and </a:t>
            </a:r>
            <a:r>
              <a:rPr lang="en-US" dirty="0" err="1"/>
              <a:t>odour</a:t>
            </a:r>
            <a:r>
              <a:rPr lang="en-US" dirty="0"/>
              <a:t>.  </a:t>
            </a:r>
          </a:p>
          <a:p>
            <a:pPr marL="171450" indent="-171450">
              <a:buFontTx/>
              <a:buChar char="-"/>
            </a:pPr>
            <a:r>
              <a:rPr lang="en-US" dirty="0"/>
              <a:t>However, are we solving one problem by creating another ? </a:t>
            </a:r>
          </a:p>
          <a:p>
            <a:pPr marL="171450" indent="-171450">
              <a:buFontTx/>
              <a:buChar char="-"/>
            </a:pPr>
            <a:r>
              <a:rPr lang="en-US" dirty="0"/>
              <a:t>Therefore, road agencies need to ascertain the real reasons and benefits for using these materials before adopting them</a:t>
            </a:r>
          </a:p>
          <a:p>
            <a:pPr marL="171450" indent="-171450">
              <a:buFontTx/>
              <a:buChar char="-"/>
            </a:pPr>
            <a:endParaRPr lang="en-US" dirty="0"/>
          </a:p>
          <a:p>
            <a:pPr marL="171450" indent="-171450">
              <a:buFontTx/>
              <a:buChar char="-"/>
            </a:pPr>
            <a:endParaRPr lang="en-AU" dirty="0"/>
          </a:p>
        </p:txBody>
      </p:sp>
      <p:sp>
        <p:nvSpPr>
          <p:cNvPr id="4" name="Slide Number Placeholder 3"/>
          <p:cNvSpPr>
            <a:spLocks noGrp="1"/>
          </p:cNvSpPr>
          <p:nvPr>
            <p:ph type="sldNum" sz="quarter" idx="5"/>
          </p:nvPr>
        </p:nvSpPr>
        <p:spPr/>
        <p:txBody>
          <a:bodyPr/>
          <a:lstStyle/>
          <a:p>
            <a:fld id="{6AF8BA7C-82C0-422D-92CD-0238ACE6E6FF}" type="slidenum">
              <a:rPr lang="en-AU" smtClean="0"/>
              <a:t>6</a:t>
            </a:fld>
            <a:endParaRPr lang="en-AU"/>
          </a:p>
        </p:txBody>
      </p:sp>
    </p:spTree>
    <p:extLst>
      <p:ext uri="{BB962C8B-B14F-4D97-AF65-F5344CB8AC3E}">
        <p14:creationId xmlns:p14="http://schemas.microsoft.com/office/powerpoint/2010/main" val="2331072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Crushed concrete</a:t>
            </a:r>
          </a:p>
          <a:p>
            <a:r>
              <a:rPr lang="en-US" sz="1050" dirty="0"/>
              <a:t>Fly ash</a:t>
            </a:r>
          </a:p>
          <a:p>
            <a:r>
              <a:rPr lang="en-US" sz="1050" dirty="0"/>
              <a:t>Recycled glass</a:t>
            </a:r>
          </a:p>
          <a:p>
            <a:r>
              <a:rPr lang="en-US" sz="1050" dirty="0"/>
              <a:t>RAP</a:t>
            </a:r>
          </a:p>
          <a:p>
            <a:r>
              <a:rPr lang="en-US" sz="1050" dirty="0"/>
              <a:t>Crumb rubber </a:t>
            </a:r>
          </a:p>
          <a:p>
            <a:r>
              <a:rPr lang="en-US" sz="1050" dirty="0"/>
              <a:t>Industrial slag </a:t>
            </a:r>
          </a:p>
          <a:p>
            <a:endParaRPr lang="en-AU" dirty="0"/>
          </a:p>
        </p:txBody>
      </p:sp>
      <p:sp>
        <p:nvSpPr>
          <p:cNvPr id="4" name="Slide Number Placeholder 3"/>
          <p:cNvSpPr>
            <a:spLocks noGrp="1"/>
          </p:cNvSpPr>
          <p:nvPr>
            <p:ph type="sldNum" sz="quarter" idx="5"/>
          </p:nvPr>
        </p:nvSpPr>
        <p:spPr/>
        <p:txBody>
          <a:bodyPr/>
          <a:lstStyle/>
          <a:p>
            <a:fld id="{6AF8BA7C-82C0-422D-92CD-0238ACE6E6FF}" type="slidenum">
              <a:rPr lang="en-AU" smtClean="0"/>
              <a:t>8</a:t>
            </a:fld>
            <a:endParaRPr lang="en-AU"/>
          </a:p>
        </p:txBody>
      </p:sp>
    </p:spTree>
    <p:extLst>
      <p:ext uri="{BB962C8B-B14F-4D97-AF65-F5344CB8AC3E}">
        <p14:creationId xmlns:p14="http://schemas.microsoft.com/office/powerpoint/2010/main" val="515973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050" dirty="0"/>
              <a:t>Another recycled material that I am covering is toner cartridges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000" dirty="0"/>
              <a:t>Printer cartridges are made up of a complex mix of plastics, metal, inks and </a:t>
            </a:r>
            <a:r>
              <a:rPr lang="en-US" sz="1000" b="1" u="sng" dirty="0"/>
              <a:t>toners</a:t>
            </a:r>
            <a:r>
              <a:rPr lang="en-US" sz="1000" dirty="0"/>
              <a:t> (polymers) and thus represent a significant investment in resources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000" dirty="0"/>
              <a:t>A large amount of toner from photocopiers and printers is produced every year.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0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AU" sz="1000" dirty="0"/>
          </a:p>
          <a:p>
            <a:pPr marL="171450" indent="-171450">
              <a:buFontTx/>
              <a:buChar char="-"/>
            </a:pPr>
            <a:endParaRPr lang="en-AU" sz="1000" dirty="0"/>
          </a:p>
        </p:txBody>
      </p:sp>
      <p:sp>
        <p:nvSpPr>
          <p:cNvPr id="4" name="Slide Number Placeholder 3"/>
          <p:cNvSpPr>
            <a:spLocks noGrp="1"/>
          </p:cNvSpPr>
          <p:nvPr>
            <p:ph type="sldNum" sz="quarter" idx="5"/>
          </p:nvPr>
        </p:nvSpPr>
        <p:spPr/>
        <p:txBody>
          <a:bodyPr/>
          <a:lstStyle/>
          <a:p>
            <a:fld id="{6AF8BA7C-82C0-422D-92CD-0238ACE6E6FF}" type="slidenum">
              <a:rPr lang="en-AU" smtClean="0"/>
              <a:t>9</a:t>
            </a:fld>
            <a:endParaRPr lang="en-AU"/>
          </a:p>
        </p:txBody>
      </p:sp>
    </p:spTree>
    <p:extLst>
      <p:ext uri="{BB962C8B-B14F-4D97-AF65-F5344CB8AC3E}">
        <p14:creationId xmlns:p14="http://schemas.microsoft.com/office/powerpoint/2010/main" val="899588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050" dirty="0"/>
              <a:t>The approach is similar to the use of PMBs. Which is incorporate the polymer into asphalt mixture as an enhancer. </a:t>
            </a:r>
          </a:p>
          <a:p>
            <a:pPr marL="171450" indent="-171450">
              <a:buFontTx/>
              <a:buChar char="-"/>
            </a:pPr>
            <a:r>
              <a:rPr lang="en-US" sz="1050" dirty="0"/>
              <a:t>There are two ways of mixing – wet and dry. </a:t>
            </a:r>
          </a:p>
          <a:p>
            <a:pPr marL="628650" lvl="1" indent="-171450">
              <a:buFontTx/>
              <a:buChar char="-"/>
            </a:pPr>
            <a:r>
              <a:rPr lang="en-US" sz="1050" dirty="0"/>
              <a:t>Wet – the modifier is added to the binder prior to mixing with aggregate</a:t>
            </a:r>
          </a:p>
          <a:p>
            <a:pPr marL="628650" lvl="1" indent="-171450">
              <a:buFontTx/>
              <a:buChar char="-"/>
            </a:pPr>
            <a:r>
              <a:rPr lang="en-US" sz="1050" dirty="0"/>
              <a:t>Dry – modifier are added directly to hot aggregate prior to the addition of binder </a:t>
            </a:r>
          </a:p>
          <a:p>
            <a:pPr marL="171450" indent="-171450">
              <a:buFontTx/>
              <a:buChar char="-"/>
            </a:pPr>
            <a:r>
              <a:rPr lang="en-US" sz="1050" dirty="0"/>
              <a:t>Recycled plastics can act as …</a:t>
            </a:r>
          </a:p>
          <a:p>
            <a:pPr marL="171450" indent="-171450">
              <a:buFontTx/>
              <a:buChar char="-"/>
            </a:pPr>
            <a:endParaRPr lang="en-AU" sz="1050" dirty="0"/>
          </a:p>
        </p:txBody>
      </p:sp>
      <p:sp>
        <p:nvSpPr>
          <p:cNvPr id="4" name="Slide Number Placeholder 3"/>
          <p:cNvSpPr>
            <a:spLocks noGrp="1"/>
          </p:cNvSpPr>
          <p:nvPr>
            <p:ph type="sldNum" sz="quarter" idx="5"/>
          </p:nvPr>
        </p:nvSpPr>
        <p:spPr/>
        <p:txBody>
          <a:bodyPr/>
          <a:lstStyle/>
          <a:p>
            <a:fld id="{6AF8BA7C-82C0-422D-92CD-0238ACE6E6FF}" type="slidenum">
              <a:rPr lang="en-AU" smtClean="0"/>
              <a:t>10</a:t>
            </a:fld>
            <a:endParaRPr lang="en-AU"/>
          </a:p>
        </p:txBody>
      </p:sp>
    </p:spTree>
    <p:extLst>
      <p:ext uri="{BB962C8B-B14F-4D97-AF65-F5344CB8AC3E}">
        <p14:creationId xmlns:p14="http://schemas.microsoft.com/office/powerpoint/2010/main" val="15464837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2FCDF75-3258-4FD2-8275-8A532434E698}"/>
              </a:ext>
            </a:extLst>
          </p:cNvPr>
          <p:cNvGrpSpPr/>
          <p:nvPr userDrawn="1"/>
        </p:nvGrpSpPr>
        <p:grpSpPr>
          <a:xfrm>
            <a:off x="0" y="-11261"/>
            <a:ext cx="12211811" cy="6869261"/>
            <a:chOff x="-4076" y="0"/>
            <a:chExt cx="12211811" cy="6869261"/>
          </a:xfrm>
        </p:grpSpPr>
        <p:pic>
          <p:nvPicPr>
            <p:cNvPr id="8" name="Picture 7" descr="A picture containing sky, outdoor, building&#10;&#10;Description generated with very high confidence">
              <a:extLst>
                <a:ext uri="{FF2B5EF4-FFF2-40B4-BE49-F238E27FC236}">
                  <a16:creationId xmlns:a16="http://schemas.microsoft.com/office/drawing/2014/main" id="{5599F403-5873-482E-AE4B-A57DE1CBBEC8}"/>
                </a:ext>
              </a:extLst>
            </p:cNvPr>
            <p:cNvPicPr>
              <a:picLocks noChangeAspect="1"/>
            </p:cNvPicPr>
            <p:nvPr/>
          </p:nvPicPr>
          <p:blipFill rotWithShape="1">
            <a:blip r:embed="rId2">
              <a:extLst>
                <a:ext uri="{28A0092B-C50C-407E-A947-70E740481C1C}">
                  <a14:useLocalDpi xmlns:a14="http://schemas.microsoft.com/office/drawing/2010/main" val="0"/>
                </a:ext>
              </a:extLst>
            </a:blip>
            <a:srcRect t="17590"/>
            <a:stretch/>
          </p:blipFill>
          <p:spPr>
            <a:xfrm>
              <a:off x="-4076" y="0"/>
              <a:ext cx="12192000" cy="6869261"/>
            </a:xfrm>
            <a:prstGeom prst="rect">
              <a:avLst/>
            </a:prstGeom>
          </p:spPr>
        </p:pic>
        <p:sp>
          <p:nvSpPr>
            <p:cNvPr id="9" name="Rectangle 8">
              <a:extLst>
                <a:ext uri="{FF2B5EF4-FFF2-40B4-BE49-F238E27FC236}">
                  <a16:creationId xmlns:a16="http://schemas.microsoft.com/office/drawing/2014/main" id="{A84881D0-1FC4-42B2-B0D8-EEE822C36761}"/>
                </a:ext>
              </a:extLst>
            </p:cNvPr>
            <p:cNvSpPr/>
            <p:nvPr/>
          </p:nvSpPr>
          <p:spPr>
            <a:xfrm>
              <a:off x="0" y="2764948"/>
              <a:ext cx="12207735" cy="154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p>
          </p:txBody>
        </p:sp>
        <p:pic>
          <p:nvPicPr>
            <p:cNvPr id="10" name="Picture 9" descr="A close up of a sign&#10;&#10;Description generated with very high confidence">
              <a:extLst>
                <a:ext uri="{FF2B5EF4-FFF2-40B4-BE49-F238E27FC236}">
                  <a16:creationId xmlns:a16="http://schemas.microsoft.com/office/drawing/2014/main" id="{801AF91F-D678-4474-8FC2-72B6867F36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0288" y="2764947"/>
              <a:ext cx="1548000" cy="1548000"/>
            </a:xfrm>
            <a:prstGeom prst="rect">
              <a:avLst/>
            </a:prstGeom>
          </p:spPr>
        </p:pic>
        <p:cxnSp>
          <p:nvCxnSpPr>
            <p:cNvPr id="11" name="Straight Connector 10">
              <a:extLst>
                <a:ext uri="{FF2B5EF4-FFF2-40B4-BE49-F238E27FC236}">
                  <a16:creationId xmlns:a16="http://schemas.microsoft.com/office/drawing/2014/main" id="{9B60EFCC-C2D2-4671-B3EC-E637EE5C163A}"/>
                </a:ext>
              </a:extLst>
            </p:cNvPr>
            <p:cNvCxnSpPr>
              <a:cxnSpLocks/>
            </p:cNvCxnSpPr>
            <p:nvPr/>
          </p:nvCxnSpPr>
          <p:spPr>
            <a:xfrm>
              <a:off x="9851212" y="4787321"/>
              <a:ext cx="0" cy="116607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3C3FB04-2369-4882-8023-D929C006F9A6}"/>
                </a:ext>
              </a:extLst>
            </p:cNvPr>
            <p:cNvSpPr txBox="1"/>
            <p:nvPr/>
          </p:nvSpPr>
          <p:spPr>
            <a:xfrm>
              <a:off x="3783671" y="63903"/>
              <a:ext cx="4616507" cy="338554"/>
            </a:xfrm>
            <a:prstGeom prst="rect">
              <a:avLst/>
            </a:prstGeom>
            <a:noFill/>
          </p:spPr>
          <p:txBody>
            <a:bodyPr wrap="square" rtlCol="0">
              <a:spAutoFit/>
            </a:bodyPr>
            <a:lstStyle/>
            <a:p>
              <a:pPr algn="ctr"/>
              <a:r>
                <a:rPr lang="en-AU" sz="1600" dirty="0">
                  <a:solidFill>
                    <a:schemeClr val="bg1"/>
                  </a:solidFill>
                  <a:latin typeface="Century Gothic" panose="020B0502020202020204" pitchFamily="34" charset="0"/>
                </a:rPr>
                <a:t>Inspiring Innovation in Parking and Transport</a:t>
              </a:r>
            </a:p>
          </p:txBody>
        </p:sp>
        <p:cxnSp>
          <p:nvCxnSpPr>
            <p:cNvPr id="13" name="Straight Connector 12">
              <a:extLst>
                <a:ext uri="{FF2B5EF4-FFF2-40B4-BE49-F238E27FC236}">
                  <a16:creationId xmlns:a16="http://schemas.microsoft.com/office/drawing/2014/main" id="{576CAFF4-D60B-47B8-A162-38E0F524ADC8}"/>
                </a:ext>
              </a:extLst>
            </p:cNvPr>
            <p:cNvCxnSpPr>
              <a:cxnSpLocks/>
            </p:cNvCxnSpPr>
            <p:nvPr/>
          </p:nvCxnSpPr>
          <p:spPr>
            <a:xfrm>
              <a:off x="3786293" y="63903"/>
              <a:ext cx="0" cy="33855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99E278B-294E-44ED-A023-D81A5AAA9019}"/>
                </a:ext>
              </a:extLst>
            </p:cNvPr>
            <p:cNvCxnSpPr>
              <a:cxnSpLocks/>
            </p:cNvCxnSpPr>
            <p:nvPr/>
          </p:nvCxnSpPr>
          <p:spPr>
            <a:xfrm>
              <a:off x="8397556" y="63903"/>
              <a:ext cx="0" cy="33855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Text Placeholder 18">
            <a:extLst>
              <a:ext uri="{FF2B5EF4-FFF2-40B4-BE49-F238E27FC236}">
                <a16:creationId xmlns:a16="http://schemas.microsoft.com/office/drawing/2014/main" id="{34FEBAF9-72A4-46C3-9854-FD67F3765857}"/>
              </a:ext>
            </a:extLst>
          </p:cNvPr>
          <p:cNvSpPr>
            <a:spLocks noGrp="1"/>
          </p:cNvSpPr>
          <p:nvPr>
            <p:ph type="body" sz="quarter" idx="10" hasCustomPrompt="1"/>
          </p:nvPr>
        </p:nvSpPr>
        <p:spPr>
          <a:xfrm>
            <a:off x="0" y="2860766"/>
            <a:ext cx="5408613" cy="1136468"/>
          </a:xfrm>
        </p:spPr>
        <p:txBody>
          <a:bodyPr>
            <a:normAutofit/>
          </a:bodyPr>
          <a:lstStyle>
            <a:lvl1pPr marL="0" indent="0" algn="ctr">
              <a:buNone/>
              <a:defRPr sz="3400" b="1">
                <a:solidFill>
                  <a:srgbClr val="0070C0"/>
                </a:solidFill>
                <a:latin typeface="Century Gothic" panose="020B0502020202020204" pitchFamily="34" charset="0"/>
              </a:defRPr>
            </a:lvl1pPr>
          </a:lstStyle>
          <a:p>
            <a:pPr lvl="0"/>
            <a:r>
              <a:rPr lang="en-AU" dirty="0"/>
              <a:t>Click to add Title</a:t>
            </a:r>
          </a:p>
        </p:txBody>
      </p:sp>
      <p:sp>
        <p:nvSpPr>
          <p:cNvPr id="20" name="Text Placeholder 18">
            <a:extLst>
              <a:ext uri="{FF2B5EF4-FFF2-40B4-BE49-F238E27FC236}">
                <a16:creationId xmlns:a16="http://schemas.microsoft.com/office/drawing/2014/main" id="{07D74763-A21D-4DA7-B4BC-0C2B9F1CC547}"/>
              </a:ext>
            </a:extLst>
          </p:cNvPr>
          <p:cNvSpPr>
            <a:spLocks noGrp="1"/>
          </p:cNvSpPr>
          <p:nvPr>
            <p:ph type="body" sz="quarter" idx="11" hasCustomPrompt="1"/>
          </p:nvPr>
        </p:nvSpPr>
        <p:spPr>
          <a:xfrm>
            <a:off x="6972364" y="2829335"/>
            <a:ext cx="5239453" cy="423711"/>
          </a:xfrm>
        </p:spPr>
        <p:txBody>
          <a:bodyPr>
            <a:normAutofit/>
          </a:bodyPr>
          <a:lstStyle>
            <a:lvl1pPr marL="0" indent="0" algn="ctr">
              <a:buNone/>
              <a:defRPr sz="2400" b="0">
                <a:solidFill>
                  <a:srgbClr val="0070C0"/>
                </a:solidFill>
                <a:latin typeface="Century Gothic" panose="020B0502020202020204" pitchFamily="34" charset="0"/>
              </a:defRPr>
            </a:lvl1pPr>
          </a:lstStyle>
          <a:p>
            <a:pPr lvl="0"/>
            <a:r>
              <a:rPr lang="en-AU" dirty="0"/>
              <a:t>Presenter Name</a:t>
            </a:r>
          </a:p>
        </p:txBody>
      </p:sp>
      <p:sp>
        <p:nvSpPr>
          <p:cNvPr id="21" name="Text Placeholder 18">
            <a:extLst>
              <a:ext uri="{FF2B5EF4-FFF2-40B4-BE49-F238E27FC236}">
                <a16:creationId xmlns:a16="http://schemas.microsoft.com/office/drawing/2014/main" id="{4D010E25-6331-4236-A650-09F153D3BBCA}"/>
              </a:ext>
            </a:extLst>
          </p:cNvPr>
          <p:cNvSpPr>
            <a:spLocks noGrp="1"/>
          </p:cNvSpPr>
          <p:nvPr>
            <p:ph type="body" sz="quarter" idx="12" hasCustomPrompt="1"/>
          </p:nvPr>
        </p:nvSpPr>
        <p:spPr>
          <a:xfrm>
            <a:off x="6972364" y="3786310"/>
            <a:ext cx="5239453" cy="299915"/>
          </a:xfrm>
        </p:spPr>
        <p:txBody>
          <a:bodyPr>
            <a:normAutofit/>
          </a:bodyPr>
          <a:lstStyle>
            <a:lvl1pPr marL="0" indent="0" algn="ctr">
              <a:buNone/>
              <a:defRPr sz="1100" b="0">
                <a:solidFill>
                  <a:srgbClr val="0070C0"/>
                </a:solidFill>
                <a:latin typeface="Century Gothic" panose="020B0502020202020204" pitchFamily="34" charset="0"/>
              </a:defRPr>
            </a:lvl1pPr>
          </a:lstStyle>
          <a:p>
            <a:pPr lvl="0"/>
            <a:r>
              <a:rPr lang="en-AU" dirty="0"/>
              <a:t>WEEKDAY DD MMM YYYY</a:t>
            </a:r>
          </a:p>
        </p:txBody>
      </p:sp>
      <p:sp>
        <p:nvSpPr>
          <p:cNvPr id="15" name="Text Placeholder 18">
            <a:extLst>
              <a:ext uri="{FF2B5EF4-FFF2-40B4-BE49-F238E27FC236}">
                <a16:creationId xmlns:a16="http://schemas.microsoft.com/office/drawing/2014/main" id="{0BB795BC-3550-4064-94A6-0B8EE22A06B9}"/>
              </a:ext>
            </a:extLst>
          </p:cNvPr>
          <p:cNvSpPr>
            <a:spLocks noGrp="1"/>
          </p:cNvSpPr>
          <p:nvPr>
            <p:ph type="body" sz="quarter" idx="13" hasCustomPrompt="1"/>
          </p:nvPr>
        </p:nvSpPr>
        <p:spPr>
          <a:xfrm>
            <a:off x="6972364" y="3253047"/>
            <a:ext cx="5239453" cy="429254"/>
          </a:xfrm>
        </p:spPr>
        <p:txBody>
          <a:bodyPr>
            <a:normAutofit/>
          </a:bodyPr>
          <a:lstStyle>
            <a:lvl1pPr marL="0" indent="0" algn="ctr">
              <a:buNone/>
              <a:defRPr sz="2400" b="0">
                <a:solidFill>
                  <a:srgbClr val="0070C0"/>
                </a:solidFill>
                <a:latin typeface="Century Gothic" panose="020B0502020202020204" pitchFamily="34" charset="0"/>
              </a:defRPr>
            </a:lvl1pPr>
          </a:lstStyle>
          <a:p>
            <a:pPr lvl="0"/>
            <a:r>
              <a:rPr lang="en-AU" dirty="0"/>
              <a:t>Presenter Title</a:t>
            </a:r>
          </a:p>
        </p:txBody>
      </p:sp>
    </p:spTree>
    <p:extLst>
      <p:ext uri="{BB962C8B-B14F-4D97-AF65-F5344CB8AC3E}">
        <p14:creationId xmlns:p14="http://schemas.microsoft.com/office/powerpoint/2010/main" val="3358346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B961C9-A6F4-4F34-9680-4DBDE32FB8D5}"/>
              </a:ext>
            </a:extLst>
          </p:cNvPr>
          <p:cNvSpPr/>
          <p:nvPr userDrawn="1"/>
        </p:nvSpPr>
        <p:spPr>
          <a:xfrm>
            <a:off x="0" y="840141"/>
            <a:ext cx="12192000" cy="60178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Connector 9">
            <a:extLst>
              <a:ext uri="{FF2B5EF4-FFF2-40B4-BE49-F238E27FC236}">
                <a16:creationId xmlns:a16="http://schemas.microsoft.com/office/drawing/2014/main" id="{0565E0C5-E1DC-47E2-8ADA-ABFBB3CF88D1}"/>
              </a:ext>
            </a:extLst>
          </p:cNvPr>
          <p:cNvCxnSpPr>
            <a:cxnSpLocks/>
          </p:cNvCxnSpPr>
          <p:nvPr userDrawn="1"/>
        </p:nvCxnSpPr>
        <p:spPr>
          <a:xfrm>
            <a:off x="35213" y="70699"/>
            <a:ext cx="0" cy="697048"/>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10" descr="A close up of a sign&#10;&#10;Description generated with very high confidence">
            <a:extLst>
              <a:ext uri="{FF2B5EF4-FFF2-40B4-BE49-F238E27FC236}">
                <a16:creationId xmlns:a16="http://schemas.microsoft.com/office/drawing/2014/main" id="{F4A0BAB1-606D-464D-A2BF-0DAA77C7B9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27306" y="70699"/>
            <a:ext cx="720000" cy="720000"/>
          </a:xfrm>
          <a:prstGeom prst="rect">
            <a:avLst/>
          </a:prstGeom>
        </p:spPr>
      </p:pic>
      <p:sp>
        <p:nvSpPr>
          <p:cNvPr id="21" name="Content Placeholder 20">
            <a:extLst>
              <a:ext uri="{FF2B5EF4-FFF2-40B4-BE49-F238E27FC236}">
                <a16:creationId xmlns:a16="http://schemas.microsoft.com/office/drawing/2014/main" id="{B0833C5C-B322-40E2-A890-43B4D39A84E0}"/>
              </a:ext>
            </a:extLst>
          </p:cNvPr>
          <p:cNvSpPr>
            <a:spLocks noGrp="1"/>
          </p:cNvSpPr>
          <p:nvPr>
            <p:ph sz="quarter" idx="13"/>
          </p:nvPr>
        </p:nvSpPr>
        <p:spPr>
          <a:xfrm>
            <a:off x="781050" y="1254125"/>
            <a:ext cx="10629900" cy="5106988"/>
          </a:xfrm>
        </p:spPr>
        <p:txBody>
          <a:bodyPr/>
          <a:lstStyle>
            <a:lvl1pPr>
              <a:defRPr>
                <a:solidFill>
                  <a:schemeClr val="bg1"/>
                </a:solidFill>
                <a:latin typeface="Century Gothic" panose="020B0502020202020204" pitchFamily="34" charset="0"/>
              </a:defRPr>
            </a:lvl1pPr>
            <a:lvl2pPr>
              <a:defRPr>
                <a:solidFill>
                  <a:schemeClr val="bg1"/>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3" name="Content Placeholder 22">
            <a:extLst>
              <a:ext uri="{FF2B5EF4-FFF2-40B4-BE49-F238E27FC236}">
                <a16:creationId xmlns:a16="http://schemas.microsoft.com/office/drawing/2014/main" id="{A0269D21-BC64-49B9-ACF3-901AD9CDDBD7}"/>
              </a:ext>
            </a:extLst>
          </p:cNvPr>
          <p:cNvSpPr>
            <a:spLocks noGrp="1"/>
          </p:cNvSpPr>
          <p:nvPr>
            <p:ph sz="quarter" idx="14"/>
          </p:nvPr>
        </p:nvSpPr>
        <p:spPr>
          <a:xfrm>
            <a:off x="169818" y="71438"/>
            <a:ext cx="11241132" cy="685799"/>
          </a:xfrm>
        </p:spPr>
        <p:txBody>
          <a:bodyPr>
            <a:noAutofit/>
          </a:bodyPr>
          <a:lstStyle>
            <a:lvl1pPr marL="0" indent="0">
              <a:buNone/>
              <a:defRPr sz="4400">
                <a:solidFill>
                  <a:srgbClr val="0070C0"/>
                </a:solidFill>
                <a:latin typeface="Century Gothic" panose="020B0502020202020204" pitchFamily="34" charset="0"/>
              </a:defRPr>
            </a:lvl1pPr>
            <a:lvl2pPr marL="457200" indent="0">
              <a:buNone/>
              <a:defRPr sz="4400">
                <a:latin typeface="Century Gothic" panose="020B0502020202020204" pitchFamily="34" charset="0"/>
              </a:defRPr>
            </a:lvl2pPr>
            <a:lvl3pPr marL="914400" indent="0">
              <a:buNone/>
              <a:defRPr sz="4400">
                <a:latin typeface="Rockwell" panose="02060603020205020403" pitchFamily="18" charset="0"/>
              </a:defRPr>
            </a:lvl3pPr>
            <a:lvl4pPr marL="1371600" indent="0">
              <a:buNone/>
              <a:defRPr sz="4400">
                <a:latin typeface="Rockwell" panose="02060603020205020403" pitchFamily="18" charset="0"/>
              </a:defRPr>
            </a:lvl4pPr>
            <a:lvl5pPr marL="1828800" indent="0">
              <a:buNone/>
              <a:defRPr sz="4400">
                <a:latin typeface="Rockwell" panose="02060603020205020403" pitchFamily="18" charset="0"/>
              </a:defRPr>
            </a:lvl5pPr>
          </a:lstStyle>
          <a:p>
            <a:pPr lvl="0"/>
            <a:r>
              <a:rPr lang="en-US"/>
              <a:t>Click to edit Master text styles</a:t>
            </a:r>
          </a:p>
          <a:p>
            <a:pPr lvl="1"/>
            <a:r>
              <a:rPr lang="en-US"/>
              <a:t>Second level</a:t>
            </a:r>
          </a:p>
        </p:txBody>
      </p:sp>
      <p:sp>
        <p:nvSpPr>
          <p:cNvPr id="24" name="Date Placeholder 8">
            <a:extLst>
              <a:ext uri="{FF2B5EF4-FFF2-40B4-BE49-F238E27FC236}">
                <a16:creationId xmlns:a16="http://schemas.microsoft.com/office/drawing/2014/main" id="{8FFDD808-2AF4-483C-BFC7-93088D5F917C}"/>
              </a:ext>
            </a:extLst>
          </p:cNvPr>
          <p:cNvSpPr>
            <a:spLocks noGrp="1"/>
          </p:cNvSpPr>
          <p:nvPr>
            <p:ph type="dt" sz="half" idx="15"/>
          </p:nvPr>
        </p:nvSpPr>
        <p:spPr>
          <a:xfrm>
            <a:off x="0" y="6492875"/>
            <a:ext cx="2743200" cy="365125"/>
          </a:xfrm>
        </p:spPr>
        <p:txBody>
          <a:bodyPr/>
          <a:lstStyle>
            <a:lvl1pPr>
              <a:defRPr sz="1050" cap="all" baseline="0">
                <a:solidFill>
                  <a:schemeClr val="bg1"/>
                </a:solidFill>
                <a:latin typeface="Century Gothic" panose="020B0502020202020204" pitchFamily="34" charset="0"/>
              </a:defRPr>
            </a:lvl1pPr>
          </a:lstStyle>
          <a:p>
            <a:fld id="{00EE4CE7-5FB3-4F22-8FFD-14A7608025D5}" type="datetime2">
              <a:rPr lang="en-AU" smtClean="0"/>
              <a:t>Friday, 12 April 2024</a:t>
            </a:fld>
            <a:endParaRPr lang="en-AU" dirty="0"/>
          </a:p>
        </p:txBody>
      </p:sp>
      <p:sp>
        <p:nvSpPr>
          <p:cNvPr id="26" name="Slide Number Placeholder 12">
            <a:extLst>
              <a:ext uri="{FF2B5EF4-FFF2-40B4-BE49-F238E27FC236}">
                <a16:creationId xmlns:a16="http://schemas.microsoft.com/office/drawing/2014/main" id="{0A50F1BD-495B-4D63-BF90-F0F6C32E94A1}"/>
              </a:ext>
            </a:extLst>
          </p:cNvPr>
          <p:cNvSpPr>
            <a:spLocks noGrp="1"/>
          </p:cNvSpPr>
          <p:nvPr>
            <p:ph type="sldNum" sz="quarter" idx="17"/>
          </p:nvPr>
        </p:nvSpPr>
        <p:spPr>
          <a:xfrm>
            <a:off x="9381154" y="6492874"/>
            <a:ext cx="2743200" cy="365125"/>
          </a:xfrm>
        </p:spPr>
        <p:txBody>
          <a:bodyPr/>
          <a:lstStyle>
            <a:lvl1pPr>
              <a:defRPr sz="1050">
                <a:solidFill>
                  <a:schemeClr val="bg1"/>
                </a:solidFill>
                <a:latin typeface="Century Gothic" panose="020B0502020202020204" pitchFamily="34" charset="0"/>
              </a:defRPr>
            </a:lvl1pPr>
          </a:lstStyle>
          <a:p>
            <a:fld id="{14D6E1F2-2DC1-4E57-93C2-66DA1D6383D9}" type="slidenum">
              <a:rPr lang="en-AU" smtClean="0"/>
              <a:pPr/>
              <a:t>‹#›</a:t>
            </a:fld>
            <a:endParaRPr lang="en-AU" dirty="0"/>
          </a:p>
        </p:txBody>
      </p:sp>
    </p:spTree>
    <p:extLst>
      <p:ext uri="{BB962C8B-B14F-4D97-AF65-F5344CB8AC3E}">
        <p14:creationId xmlns:p14="http://schemas.microsoft.com/office/powerpoint/2010/main" val="2889044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lide - Whit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565E0C5-E1DC-47E2-8ADA-ABFBB3CF88D1}"/>
              </a:ext>
            </a:extLst>
          </p:cNvPr>
          <p:cNvCxnSpPr>
            <a:cxnSpLocks/>
          </p:cNvCxnSpPr>
          <p:nvPr userDrawn="1"/>
        </p:nvCxnSpPr>
        <p:spPr>
          <a:xfrm>
            <a:off x="35213" y="70699"/>
            <a:ext cx="0" cy="697048"/>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10" descr="A close up of a sign&#10;&#10;Description generated with very high confidence">
            <a:extLst>
              <a:ext uri="{FF2B5EF4-FFF2-40B4-BE49-F238E27FC236}">
                <a16:creationId xmlns:a16="http://schemas.microsoft.com/office/drawing/2014/main" id="{F4A0BAB1-606D-464D-A2BF-0DAA77C7B9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27306" y="70699"/>
            <a:ext cx="720000" cy="720000"/>
          </a:xfrm>
          <a:prstGeom prst="rect">
            <a:avLst/>
          </a:prstGeom>
        </p:spPr>
      </p:pic>
      <p:sp>
        <p:nvSpPr>
          <p:cNvPr id="21" name="Content Placeholder 20">
            <a:extLst>
              <a:ext uri="{FF2B5EF4-FFF2-40B4-BE49-F238E27FC236}">
                <a16:creationId xmlns:a16="http://schemas.microsoft.com/office/drawing/2014/main" id="{B0833C5C-B322-40E2-A890-43B4D39A84E0}"/>
              </a:ext>
            </a:extLst>
          </p:cNvPr>
          <p:cNvSpPr>
            <a:spLocks noGrp="1"/>
          </p:cNvSpPr>
          <p:nvPr>
            <p:ph sz="quarter" idx="13"/>
          </p:nvPr>
        </p:nvSpPr>
        <p:spPr>
          <a:xfrm>
            <a:off x="781050" y="1254125"/>
            <a:ext cx="10629900" cy="5106988"/>
          </a:xfrm>
        </p:spPr>
        <p:txBody>
          <a:bodyPr/>
          <a:lstStyle>
            <a:lvl1pPr>
              <a:defRPr>
                <a:solidFill>
                  <a:srgbClr val="0070C0"/>
                </a:solidFill>
                <a:latin typeface="Century Gothic" panose="020B0502020202020204" pitchFamily="34" charset="0"/>
              </a:defRPr>
            </a:lvl1pPr>
            <a:lvl2pPr>
              <a:defRPr>
                <a:solidFill>
                  <a:srgbClr val="0070C0"/>
                </a:solidFill>
                <a:latin typeface="Century Gothic" panose="020B0502020202020204" pitchFamily="34" charset="0"/>
              </a:defRPr>
            </a:lvl2pPr>
            <a:lvl3pPr>
              <a:defRPr>
                <a:solidFill>
                  <a:srgbClr val="0070C0"/>
                </a:solidFill>
                <a:latin typeface="Century Gothic" panose="020B0502020202020204" pitchFamily="34" charset="0"/>
              </a:defRPr>
            </a:lvl3pPr>
            <a:lvl4pPr>
              <a:defRPr>
                <a:solidFill>
                  <a:srgbClr val="0070C0"/>
                </a:solidFill>
                <a:latin typeface="Century Gothic" panose="020B0502020202020204" pitchFamily="34" charset="0"/>
              </a:defRPr>
            </a:lvl4pPr>
            <a:lvl5pPr>
              <a:defRPr>
                <a:solidFill>
                  <a:srgbClr val="0070C0"/>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3" name="Content Placeholder 22">
            <a:extLst>
              <a:ext uri="{FF2B5EF4-FFF2-40B4-BE49-F238E27FC236}">
                <a16:creationId xmlns:a16="http://schemas.microsoft.com/office/drawing/2014/main" id="{A0269D21-BC64-49B9-ACF3-901AD9CDDBD7}"/>
              </a:ext>
            </a:extLst>
          </p:cNvPr>
          <p:cNvSpPr>
            <a:spLocks noGrp="1"/>
          </p:cNvSpPr>
          <p:nvPr>
            <p:ph sz="quarter" idx="14"/>
          </p:nvPr>
        </p:nvSpPr>
        <p:spPr>
          <a:xfrm>
            <a:off x="169818" y="71438"/>
            <a:ext cx="11241132" cy="685799"/>
          </a:xfrm>
        </p:spPr>
        <p:txBody>
          <a:bodyPr>
            <a:noAutofit/>
          </a:bodyPr>
          <a:lstStyle>
            <a:lvl1pPr marL="0" indent="0">
              <a:buNone/>
              <a:defRPr sz="4400">
                <a:solidFill>
                  <a:srgbClr val="0070C0"/>
                </a:solidFill>
                <a:latin typeface="Century Gothic" panose="020B0502020202020204" pitchFamily="34" charset="0"/>
              </a:defRPr>
            </a:lvl1pPr>
            <a:lvl2pPr marL="457200" indent="0">
              <a:buNone/>
              <a:defRPr sz="4400">
                <a:latin typeface="Century Gothic" panose="020B0502020202020204" pitchFamily="34" charset="0"/>
              </a:defRPr>
            </a:lvl2pPr>
            <a:lvl3pPr marL="914400" indent="0">
              <a:buNone/>
              <a:defRPr sz="4400">
                <a:latin typeface="Rockwell" panose="02060603020205020403" pitchFamily="18" charset="0"/>
              </a:defRPr>
            </a:lvl3pPr>
            <a:lvl4pPr marL="1371600" indent="0">
              <a:buNone/>
              <a:defRPr sz="4400">
                <a:latin typeface="Rockwell" panose="02060603020205020403" pitchFamily="18" charset="0"/>
              </a:defRPr>
            </a:lvl4pPr>
            <a:lvl5pPr marL="1828800" indent="0">
              <a:buNone/>
              <a:defRPr sz="4400">
                <a:latin typeface="Rockwell" panose="02060603020205020403" pitchFamily="18" charset="0"/>
              </a:defRPr>
            </a:lvl5pPr>
          </a:lstStyle>
          <a:p>
            <a:pPr lvl="0"/>
            <a:r>
              <a:rPr lang="en-US"/>
              <a:t>Click to edit Master text styles</a:t>
            </a:r>
          </a:p>
          <a:p>
            <a:pPr lvl="1"/>
            <a:r>
              <a:rPr lang="en-US"/>
              <a:t>Second level</a:t>
            </a:r>
          </a:p>
        </p:txBody>
      </p:sp>
      <p:sp>
        <p:nvSpPr>
          <p:cNvPr id="9" name="Date Placeholder 8">
            <a:extLst>
              <a:ext uri="{FF2B5EF4-FFF2-40B4-BE49-F238E27FC236}">
                <a16:creationId xmlns:a16="http://schemas.microsoft.com/office/drawing/2014/main" id="{BCB0506E-CA41-4A89-862D-E16FB27C9FB3}"/>
              </a:ext>
            </a:extLst>
          </p:cNvPr>
          <p:cNvSpPr>
            <a:spLocks noGrp="1"/>
          </p:cNvSpPr>
          <p:nvPr>
            <p:ph type="dt" sz="half" idx="15"/>
          </p:nvPr>
        </p:nvSpPr>
        <p:spPr>
          <a:xfrm>
            <a:off x="0" y="6492875"/>
            <a:ext cx="2743200" cy="365125"/>
          </a:xfrm>
        </p:spPr>
        <p:txBody>
          <a:bodyPr/>
          <a:lstStyle>
            <a:lvl1pPr>
              <a:defRPr sz="1050" cap="all" baseline="0">
                <a:solidFill>
                  <a:srgbClr val="0070C0"/>
                </a:solidFill>
                <a:latin typeface="Century Gothic" panose="020B0502020202020204" pitchFamily="34" charset="0"/>
              </a:defRPr>
            </a:lvl1pPr>
          </a:lstStyle>
          <a:p>
            <a:fld id="{26C46578-054E-49F6-B2A1-21FD24C2BC8C}" type="datetime2">
              <a:rPr lang="en-AU" smtClean="0"/>
              <a:t>Friday, 12 April 2024</a:t>
            </a:fld>
            <a:endParaRPr lang="en-AU" dirty="0"/>
          </a:p>
        </p:txBody>
      </p:sp>
      <p:sp>
        <p:nvSpPr>
          <p:cNvPr id="18" name="Slide Number Placeholder 12">
            <a:extLst>
              <a:ext uri="{FF2B5EF4-FFF2-40B4-BE49-F238E27FC236}">
                <a16:creationId xmlns:a16="http://schemas.microsoft.com/office/drawing/2014/main" id="{B71450BD-7542-475B-AB24-4684DAC9DC8B}"/>
              </a:ext>
            </a:extLst>
          </p:cNvPr>
          <p:cNvSpPr>
            <a:spLocks noGrp="1"/>
          </p:cNvSpPr>
          <p:nvPr>
            <p:ph type="sldNum" sz="quarter" idx="17"/>
          </p:nvPr>
        </p:nvSpPr>
        <p:spPr>
          <a:xfrm>
            <a:off x="9381154" y="6492874"/>
            <a:ext cx="2743200" cy="365125"/>
          </a:xfrm>
        </p:spPr>
        <p:txBody>
          <a:bodyPr/>
          <a:lstStyle>
            <a:lvl1pPr>
              <a:defRPr sz="1050">
                <a:solidFill>
                  <a:srgbClr val="0070C0"/>
                </a:solidFill>
                <a:latin typeface="Century Gothic" panose="020B0502020202020204" pitchFamily="34" charset="0"/>
              </a:defRPr>
            </a:lvl1pPr>
          </a:lstStyle>
          <a:p>
            <a:fld id="{14D6E1F2-2DC1-4E57-93C2-66DA1D6383D9}" type="slidenum">
              <a:rPr lang="en-AU" smtClean="0"/>
              <a:pPr/>
              <a:t>‹#›</a:t>
            </a:fld>
            <a:endParaRPr lang="en-AU" dirty="0"/>
          </a:p>
        </p:txBody>
      </p:sp>
    </p:spTree>
    <p:extLst>
      <p:ext uri="{BB962C8B-B14F-4D97-AF65-F5344CB8AC3E}">
        <p14:creationId xmlns:p14="http://schemas.microsoft.com/office/powerpoint/2010/main" val="784909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of Presentatio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0594A7-821B-44F6-B6A6-1771A7B30132}"/>
              </a:ext>
            </a:extLst>
          </p:cNvPr>
          <p:cNvSpPr/>
          <p:nvPr userDrawn="1"/>
        </p:nvSpPr>
        <p:spPr>
          <a:xfrm>
            <a:off x="0" y="840141"/>
            <a:ext cx="12192000" cy="60178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0" name="Straight Connector 9">
            <a:extLst>
              <a:ext uri="{FF2B5EF4-FFF2-40B4-BE49-F238E27FC236}">
                <a16:creationId xmlns:a16="http://schemas.microsoft.com/office/drawing/2014/main" id="{0565E0C5-E1DC-47E2-8ADA-ABFBB3CF88D1}"/>
              </a:ext>
            </a:extLst>
          </p:cNvPr>
          <p:cNvCxnSpPr>
            <a:cxnSpLocks/>
          </p:cNvCxnSpPr>
          <p:nvPr userDrawn="1"/>
        </p:nvCxnSpPr>
        <p:spPr>
          <a:xfrm>
            <a:off x="35213" y="70699"/>
            <a:ext cx="0" cy="697048"/>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Picture 10" descr="A close up of a sign&#10;&#10;Description generated with very high confidence">
            <a:extLst>
              <a:ext uri="{FF2B5EF4-FFF2-40B4-BE49-F238E27FC236}">
                <a16:creationId xmlns:a16="http://schemas.microsoft.com/office/drawing/2014/main" id="{F4A0BAB1-606D-464D-A2BF-0DAA77C7B9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27306" y="70699"/>
            <a:ext cx="720000" cy="720000"/>
          </a:xfrm>
          <a:prstGeom prst="rect">
            <a:avLst/>
          </a:prstGeom>
        </p:spPr>
      </p:pic>
      <p:sp>
        <p:nvSpPr>
          <p:cNvPr id="24" name="Date Placeholder 8">
            <a:extLst>
              <a:ext uri="{FF2B5EF4-FFF2-40B4-BE49-F238E27FC236}">
                <a16:creationId xmlns:a16="http://schemas.microsoft.com/office/drawing/2014/main" id="{8FFDD808-2AF4-483C-BFC7-93088D5F917C}"/>
              </a:ext>
            </a:extLst>
          </p:cNvPr>
          <p:cNvSpPr>
            <a:spLocks noGrp="1"/>
          </p:cNvSpPr>
          <p:nvPr>
            <p:ph type="dt" sz="half" idx="15"/>
          </p:nvPr>
        </p:nvSpPr>
        <p:spPr>
          <a:xfrm>
            <a:off x="0" y="6492875"/>
            <a:ext cx="2743200" cy="365125"/>
          </a:xfrm>
        </p:spPr>
        <p:txBody>
          <a:bodyPr/>
          <a:lstStyle>
            <a:lvl1pPr>
              <a:defRPr sz="1050" cap="all" baseline="0">
                <a:solidFill>
                  <a:schemeClr val="bg1"/>
                </a:solidFill>
                <a:latin typeface="Century Gothic" panose="020B0502020202020204" pitchFamily="34" charset="0"/>
              </a:defRPr>
            </a:lvl1pPr>
          </a:lstStyle>
          <a:p>
            <a:fld id="{05788281-C1F4-45DB-9526-423184CBC931}" type="datetime2">
              <a:rPr lang="en-AU" smtClean="0"/>
              <a:pPr/>
              <a:t>Friday, 12 April 2024</a:t>
            </a:fld>
            <a:endParaRPr lang="en-AU" dirty="0"/>
          </a:p>
        </p:txBody>
      </p:sp>
      <p:sp>
        <p:nvSpPr>
          <p:cNvPr id="25" name="Slide Number Placeholder 12">
            <a:extLst>
              <a:ext uri="{FF2B5EF4-FFF2-40B4-BE49-F238E27FC236}">
                <a16:creationId xmlns:a16="http://schemas.microsoft.com/office/drawing/2014/main" id="{BD3343E5-560E-4EA2-93ED-3344D8E28F36}"/>
              </a:ext>
            </a:extLst>
          </p:cNvPr>
          <p:cNvSpPr>
            <a:spLocks noGrp="1"/>
          </p:cNvSpPr>
          <p:nvPr>
            <p:ph type="sldNum" sz="quarter" idx="17"/>
          </p:nvPr>
        </p:nvSpPr>
        <p:spPr>
          <a:xfrm>
            <a:off x="9381154" y="6492874"/>
            <a:ext cx="2743200" cy="365125"/>
          </a:xfrm>
        </p:spPr>
        <p:txBody>
          <a:bodyPr/>
          <a:lstStyle>
            <a:lvl1pPr>
              <a:defRPr sz="1050">
                <a:solidFill>
                  <a:schemeClr val="bg1"/>
                </a:solidFill>
                <a:latin typeface="Century Gothic" panose="020B0502020202020204" pitchFamily="34" charset="0"/>
              </a:defRPr>
            </a:lvl1pPr>
          </a:lstStyle>
          <a:p>
            <a:fld id="{14D6E1F2-2DC1-4E57-93C2-66DA1D6383D9}" type="slidenum">
              <a:rPr lang="en-AU" smtClean="0"/>
              <a:pPr/>
              <a:t>‹#›</a:t>
            </a:fld>
            <a:endParaRPr lang="en-AU" dirty="0"/>
          </a:p>
        </p:txBody>
      </p:sp>
      <p:sp>
        <p:nvSpPr>
          <p:cNvPr id="12" name="TextBox 11">
            <a:extLst>
              <a:ext uri="{FF2B5EF4-FFF2-40B4-BE49-F238E27FC236}">
                <a16:creationId xmlns:a16="http://schemas.microsoft.com/office/drawing/2014/main" id="{11359193-52D5-4E7E-8977-A84CD1EC7601}"/>
              </a:ext>
            </a:extLst>
          </p:cNvPr>
          <p:cNvSpPr txBox="1"/>
          <p:nvPr userDrawn="1"/>
        </p:nvSpPr>
        <p:spPr>
          <a:xfrm>
            <a:off x="757601" y="1217219"/>
            <a:ext cx="10666412" cy="2585323"/>
          </a:xfrm>
          <a:prstGeom prst="rect">
            <a:avLst/>
          </a:prstGeom>
          <a:noFill/>
        </p:spPr>
        <p:txBody>
          <a:bodyPr wrap="square" rtlCol="0">
            <a:spAutoFit/>
          </a:bodyPr>
          <a:lstStyle/>
          <a:p>
            <a:pPr lvl="0" algn="ctr"/>
            <a:r>
              <a:rPr lang="en-US" sz="6600" b="1" dirty="0">
                <a:solidFill>
                  <a:schemeClr val="bg1"/>
                </a:solidFill>
                <a:latin typeface="Century Gothic" panose="020B0502020202020204" pitchFamily="34" charset="0"/>
              </a:rPr>
              <a:t>LEVEL   DESIGN</a:t>
            </a:r>
          </a:p>
          <a:p>
            <a:pPr lvl="0" algn="ctr"/>
            <a:endParaRPr lang="en-US" sz="3200" dirty="0">
              <a:solidFill>
                <a:schemeClr val="bg1"/>
              </a:solidFill>
              <a:latin typeface="Century Gothic" panose="020B0502020202020204" pitchFamily="34" charset="0"/>
            </a:endParaRPr>
          </a:p>
          <a:p>
            <a:pPr lvl="0" algn="ctr"/>
            <a:endParaRPr lang="en-US" sz="3200" dirty="0">
              <a:solidFill>
                <a:schemeClr val="bg1"/>
              </a:solidFill>
              <a:latin typeface="Century Gothic" panose="020B0502020202020204" pitchFamily="34" charset="0"/>
            </a:endParaRPr>
          </a:p>
          <a:p>
            <a:pPr lvl="0" algn="ctr"/>
            <a:r>
              <a:rPr lang="en-US" sz="3200" dirty="0">
                <a:solidFill>
                  <a:schemeClr val="bg1"/>
                </a:solidFill>
                <a:latin typeface="Century Gothic" panose="020B0502020202020204" pitchFamily="34" charset="0"/>
              </a:rPr>
              <a:t>www.level5design.com.au</a:t>
            </a:r>
          </a:p>
        </p:txBody>
      </p:sp>
      <p:pic>
        <p:nvPicPr>
          <p:cNvPr id="18" name="Picture 17">
            <a:extLst>
              <a:ext uri="{FF2B5EF4-FFF2-40B4-BE49-F238E27FC236}">
                <a16:creationId xmlns:a16="http://schemas.microsoft.com/office/drawing/2014/main" id="{08DB2D21-D943-418A-A333-C44CA060BA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45892"/>
            <a:ext cx="12192000" cy="229441"/>
          </a:xfrm>
          <a:prstGeom prst="rect">
            <a:avLst/>
          </a:prstGeom>
        </p:spPr>
      </p:pic>
      <p:sp>
        <p:nvSpPr>
          <p:cNvPr id="13" name="TextBox 12">
            <a:extLst>
              <a:ext uri="{FF2B5EF4-FFF2-40B4-BE49-F238E27FC236}">
                <a16:creationId xmlns:a16="http://schemas.microsoft.com/office/drawing/2014/main" id="{55A89DA8-1914-4A1F-B124-49F0CDAB567D}"/>
              </a:ext>
            </a:extLst>
          </p:cNvPr>
          <p:cNvSpPr txBox="1"/>
          <p:nvPr userDrawn="1"/>
        </p:nvSpPr>
        <p:spPr>
          <a:xfrm>
            <a:off x="234436" y="33556"/>
            <a:ext cx="2859757" cy="769441"/>
          </a:xfrm>
          <a:prstGeom prst="rect">
            <a:avLst/>
          </a:prstGeom>
          <a:noFill/>
        </p:spPr>
        <p:txBody>
          <a:bodyPr wrap="none" rtlCol="0">
            <a:spAutoFit/>
          </a:bodyPr>
          <a:lstStyle/>
          <a:p>
            <a:r>
              <a:rPr lang="en-AU" sz="4400" dirty="0">
                <a:solidFill>
                  <a:srgbClr val="0070C0"/>
                </a:solidFill>
                <a:latin typeface="Rockwell" panose="02060603020205020403" pitchFamily="18" charset="0"/>
              </a:rPr>
              <a:t>Thank you</a:t>
            </a:r>
          </a:p>
        </p:txBody>
      </p:sp>
      <p:sp>
        <p:nvSpPr>
          <p:cNvPr id="2" name="TextBox 1">
            <a:extLst>
              <a:ext uri="{FF2B5EF4-FFF2-40B4-BE49-F238E27FC236}">
                <a16:creationId xmlns:a16="http://schemas.microsoft.com/office/drawing/2014/main" id="{1A52BC2E-2D52-471C-BD44-57EBFFE487DB}"/>
              </a:ext>
            </a:extLst>
          </p:cNvPr>
          <p:cNvSpPr txBox="1"/>
          <p:nvPr userDrawn="1"/>
        </p:nvSpPr>
        <p:spPr>
          <a:xfrm>
            <a:off x="3285392" y="2246514"/>
            <a:ext cx="5610831" cy="400110"/>
          </a:xfrm>
          <a:prstGeom prst="rect">
            <a:avLst/>
          </a:prstGeom>
          <a:noFill/>
        </p:spPr>
        <p:txBody>
          <a:bodyPr wrap="none" rtlCol="0">
            <a:spAutoFit/>
          </a:bodyPr>
          <a:lstStyle/>
          <a:p>
            <a:r>
              <a:rPr lang="en-AU" sz="2000" i="1" dirty="0">
                <a:solidFill>
                  <a:schemeClr val="bg1"/>
                </a:solidFill>
                <a:latin typeface="Century Gothic" panose="020B0502020202020204" pitchFamily="34" charset="0"/>
              </a:rPr>
              <a:t>Inspiring Innovation in Parking and Transport</a:t>
            </a:r>
          </a:p>
        </p:txBody>
      </p:sp>
      <p:pic>
        <p:nvPicPr>
          <p:cNvPr id="5" name="Picture 4">
            <a:extLst>
              <a:ext uri="{FF2B5EF4-FFF2-40B4-BE49-F238E27FC236}">
                <a16:creationId xmlns:a16="http://schemas.microsoft.com/office/drawing/2014/main" id="{A582FBD1-3AFD-44E0-9FA7-1B7E4A1D56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83965" y="1465760"/>
            <a:ext cx="634452" cy="634452"/>
          </a:xfrm>
          <a:prstGeom prst="rect">
            <a:avLst/>
          </a:prstGeom>
        </p:spPr>
      </p:pic>
      <p:sp>
        <p:nvSpPr>
          <p:cNvPr id="4" name="Text Placeholder 3">
            <a:extLst>
              <a:ext uri="{FF2B5EF4-FFF2-40B4-BE49-F238E27FC236}">
                <a16:creationId xmlns:a16="http://schemas.microsoft.com/office/drawing/2014/main" id="{D30A1E0E-7E2F-43D6-BC72-22F2DBEC782E}"/>
              </a:ext>
            </a:extLst>
          </p:cNvPr>
          <p:cNvSpPr>
            <a:spLocks noGrp="1"/>
          </p:cNvSpPr>
          <p:nvPr>
            <p:ph type="body" sz="quarter" idx="18" hasCustomPrompt="1"/>
          </p:nvPr>
        </p:nvSpPr>
        <p:spPr>
          <a:xfrm>
            <a:off x="1115640" y="4088936"/>
            <a:ext cx="9950335" cy="742901"/>
          </a:xfrm>
        </p:spPr>
        <p:txBody>
          <a:bodyPr/>
          <a:lstStyle>
            <a:lvl1pPr marL="0" indent="0" algn="ctr">
              <a:buNone/>
              <a:defRPr>
                <a:solidFill>
                  <a:schemeClr val="bg1"/>
                </a:solidFill>
              </a:defRPr>
            </a:lvl1pPr>
          </a:lstStyle>
          <a:p>
            <a:pPr lvl="0"/>
            <a:r>
              <a:rPr lang="en-US" dirty="0"/>
              <a:t>Insert Name – Insert Phone Number</a:t>
            </a:r>
            <a:endParaRPr lang="en-AU" dirty="0"/>
          </a:p>
        </p:txBody>
      </p:sp>
    </p:spTree>
    <p:extLst>
      <p:ext uri="{BB962C8B-B14F-4D97-AF65-F5344CB8AC3E}">
        <p14:creationId xmlns:p14="http://schemas.microsoft.com/office/powerpoint/2010/main" val="30793356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50" cap="all" baseline="0">
                <a:solidFill>
                  <a:schemeClr val="tx1">
                    <a:tint val="75000"/>
                  </a:schemeClr>
                </a:solidFill>
                <a:latin typeface="Century Gothic" panose="020B0502020202020204" pitchFamily="34" charset="0"/>
              </a:defRPr>
            </a:lvl1pPr>
          </a:lstStyle>
          <a:p>
            <a:fld id="{F673D17F-145E-40CC-8E57-D6579C65FD40}" type="datetime2">
              <a:rPr lang="en-AU" smtClean="0"/>
              <a:pPr/>
              <a:t>Friday, 12 April 2024</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chemeClr val="tx1">
                    <a:tint val="75000"/>
                  </a:schemeClr>
                </a:solidFill>
                <a:latin typeface="Century Gothic" panose="020B0502020202020204" pitchFamily="34" charset="0"/>
              </a:defRPr>
            </a:lvl1pPr>
          </a:lstStyle>
          <a:p>
            <a:fld id="{14D6E1F2-2DC1-4E57-93C2-66DA1D6383D9}" type="slidenum">
              <a:rPr lang="en-AU" smtClean="0"/>
              <a:pPr/>
              <a:t>‹#›</a:t>
            </a:fld>
            <a:endParaRPr lang="en-AU" dirty="0"/>
          </a:p>
        </p:txBody>
      </p:sp>
    </p:spTree>
    <p:extLst>
      <p:ext uri="{BB962C8B-B14F-4D97-AF65-F5344CB8AC3E}">
        <p14:creationId xmlns:p14="http://schemas.microsoft.com/office/powerpoint/2010/main" val="4081745450"/>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Lst>
  <p:hf hdr="0" ftr="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mailto:christinac@level5design.com.au"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cHWYoDKYnQo"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9F2CCB-5767-4681-BB7B-B2118C86F754}"/>
              </a:ext>
            </a:extLst>
          </p:cNvPr>
          <p:cNvSpPr>
            <a:spLocks noGrp="1"/>
          </p:cNvSpPr>
          <p:nvPr>
            <p:ph type="body" sz="quarter" idx="10"/>
          </p:nvPr>
        </p:nvSpPr>
        <p:spPr/>
        <p:txBody>
          <a:bodyPr>
            <a:normAutofit fontScale="85000" lnSpcReduction="20000"/>
          </a:bodyPr>
          <a:lstStyle/>
          <a:p>
            <a:r>
              <a:rPr lang="en-AU" dirty="0"/>
              <a:t>Viability of Recycled Plastics in Asphalt and Sprayed Sealing</a:t>
            </a:r>
          </a:p>
        </p:txBody>
      </p:sp>
      <p:sp>
        <p:nvSpPr>
          <p:cNvPr id="3" name="Text Placeholder 2">
            <a:extLst>
              <a:ext uri="{FF2B5EF4-FFF2-40B4-BE49-F238E27FC236}">
                <a16:creationId xmlns:a16="http://schemas.microsoft.com/office/drawing/2014/main" id="{6DF7F6F8-4D44-404D-AADA-2129EB3D07B5}"/>
              </a:ext>
            </a:extLst>
          </p:cNvPr>
          <p:cNvSpPr>
            <a:spLocks noGrp="1"/>
          </p:cNvSpPr>
          <p:nvPr>
            <p:ph type="body" sz="quarter" idx="11"/>
          </p:nvPr>
        </p:nvSpPr>
        <p:spPr>
          <a:xfrm>
            <a:off x="6987396" y="2829335"/>
            <a:ext cx="5224421" cy="429254"/>
          </a:xfrm>
        </p:spPr>
        <p:txBody>
          <a:bodyPr/>
          <a:lstStyle/>
          <a:p>
            <a:r>
              <a:rPr lang="en-AU" dirty="0"/>
              <a:t>Christina Chin</a:t>
            </a:r>
          </a:p>
        </p:txBody>
      </p:sp>
      <p:sp>
        <p:nvSpPr>
          <p:cNvPr id="4" name="Text Placeholder 3">
            <a:extLst>
              <a:ext uri="{FF2B5EF4-FFF2-40B4-BE49-F238E27FC236}">
                <a16:creationId xmlns:a16="http://schemas.microsoft.com/office/drawing/2014/main" id="{5BB24A28-2056-4D74-BB20-367E93E86E4A}"/>
              </a:ext>
            </a:extLst>
          </p:cNvPr>
          <p:cNvSpPr>
            <a:spLocks noGrp="1"/>
          </p:cNvSpPr>
          <p:nvPr>
            <p:ph type="body" sz="quarter" idx="12"/>
          </p:nvPr>
        </p:nvSpPr>
        <p:spPr>
          <a:xfrm>
            <a:off x="6987396" y="3786310"/>
            <a:ext cx="5224421" cy="276239"/>
          </a:xfrm>
        </p:spPr>
        <p:txBody>
          <a:bodyPr/>
          <a:lstStyle/>
          <a:p>
            <a:r>
              <a:rPr lang="en-AU" dirty="0"/>
              <a:t>12 March 2020</a:t>
            </a:r>
          </a:p>
        </p:txBody>
      </p:sp>
      <p:sp>
        <p:nvSpPr>
          <p:cNvPr id="5" name="Text Placeholder 4">
            <a:extLst>
              <a:ext uri="{FF2B5EF4-FFF2-40B4-BE49-F238E27FC236}">
                <a16:creationId xmlns:a16="http://schemas.microsoft.com/office/drawing/2014/main" id="{49211710-4C28-4315-A338-62B4B68342FF}"/>
              </a:ext>
            </a:extLst>
          </p:cNvPr>
          <p:cNvSpPr>
            <a:spLocks noGrp="1"/>
          </p:cNvSpPr>
          <p:nvPr>
            <p:ph type="body" sz="quarter" idx="13"/>
          </p:nvPr>
        </p:nvSpPr>
        <p:spPr>
          <a:xfrm>
            <a:off x="6987396" y="3253047"/>
            <a:ext cx="5224421" cy="429254"/>
          </a:xfrm>
        </p:spPr>
        <p:txBody>
          <a:bodyPr/>
          <a:lstStyle/>
          <a:p>
            <a:r>
              <a:rPr lang="en-AU" dirty="0"/>
              <a:t>Principal Consultant</a:t>
            </a:r>
          </a:p>
        </p:txBody>
      </p:sp>
    </p:spTree>
    <p:extLst>
      <p:ext uri="{BB962C8B-B14F-4D97-AF65-F5344CB8AC3E}">
        <p14:creationId xmlns:p14="http://schemas.microsoft.com/office/powerpoint/2010/main" val="3454660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A89F2D-CFC2-4F4A-8F5B-CF324A2C5A0D}"/>
              </a:ext>
            </a:extLst>
          </p:cNvPr>
          <p:cNvSpPr>
            <a:spLocks noGrp="1"/>
          </p:cNvSpPr>
          <p:nvPr>
            <p:ph sz="quarter" idx="13"/>
          </p:nvPr>
        </p:nvSpPr>
        <p:spPr>
          <a:xfrm>
            <a:off x="781050" y="1254125"/>
            <a:ext cx="10629900" cy="5106988"/>
          </a:xfrm>
        </p:spPr>
        <p:txBody>
          <a:bodyPr/>
          <a:lstStyle/>
          <a:p>
            <a:r>
              <a:rPr lang="en-US" dirty="0"/>
              <a:t>The approach is similar to the use of PMBs</a:t>
            </a:r>
          </a:p>
          <a:p>
            <a:r>
              <a:rPr lang="en-US" dirty="0"/>
              <a:t>Incorporate the recycled material into asphalt to enhance performance</a:t>
            </a:r>
          </a:p>
          <a:p>
            <a:r>
              <a:rPr lang="en-US" dirty="0"/>
              <a:t>Two ways of mixing </a:t>
            </a:r>
          </a:p>
          <a:p>
            <a:pPr lvl="1"/>
            <a:r>
              <a:rPr lang="en-US" dirty="0"/>
              <a:t>wet  </a:t>
            </a:r>
          </a:p>
          <a:p>
            <a:pPr lvl="1"/>
            <a:r>
              <a:rPr lang="en-US" dirty="0"/>
              <a:t>dry</a:t>
            </a:r>
          </a:p>
          <a:p>
            <a:r>
              <a:rPr lang="en-US" dirty="0"/>
              <a:t>The role of recycled plastics as a:</a:t>
            </a:r>
          </a:p>
          <a:p>
            <a:pPr lvl="1"/>
            <a:r>
              <a:rPr lang="en-US" dirty="0"/>
              <a:t>binder extender</a:t>
            </a:r>
          </a:p>
          <a:p>
            <a:pPr lvl="1"/>
            <a:r>
              <a:rPr lang="en-US" dirty="0"/>
              <a:t>aggregate extender </a:t>
            </a:r>
          </a:p>
          <a:p>
            <a:pPr lvl="1"/>
            <a:r>
              <a:rPr lang="en-US" dirty="0"/>
              <a:t>asphalt extender </a:t>
            </a:r>
          </a:p>
          <a:p>
            <a:pPr marL="457200" lvl="1" indent="0">
              <a:buNone/>
            </a:pPr>
            <a:endParaRPr lang="en-US" dirty="0"/>
          </a:p>
          <a:p>
            <a:pPr marL="0" indent="0">
              <a:buNone/>
            </a:pPr>
            <a:endParaRPr lang="en-US" dirty="0"/>
          </a:p>
          <a:p>
            <a:pPr lvl="1"/>
            <a:endParaRPr lang="en-AU" dirty="0"/>
          </a:p>
        </p:txBody>
      </p:sp>
      <p:sp>
        <p:nvSpPr>
          <p:cNvPr id="3" name="Content Placeholder 2">
            <a:extLst>
              <a:ext uri="{FF2B5EF4-FFF2-40B4-BE49-F238E27FC236}">
                <a16:creationId xmlns:a16="http://schemas.microsoft.com/office/drawing/2014/main" id="{121CC349-3404-4FD5-8514-FF4C0656DC3E}"/>
              </a:ext>
            </a:extLst>
          </p:cNvPr>
          <p:cNvSpPr>
            <a:spLocks noGrp="1"/>
          </p:cNvSpPr>
          <p:nvPr>
            <p:ph sz="quarter" idx="14"/>
          </p:nvPr>
        </p:nvSpPr>
        <p:spPr/>
        <p:txBody>
          <a:bodyPr/>
          <a:lstStyle/>
          <a:p>
            <a:r>
              <a:rPr lang="en-US" dirty="0"/>
              <a:t>Recycled Plastics on Our Roads </a:t>
            </a:r>
            <a:endParaRPr lang="en-AU" dirty="0"/>
          </a:p>
        </p:txBody>
      </p:sp>
      <p:sp>
        <p:nvSpPr>
          <p:cNvPr id="5" name="Slide Number Placeholder 4">
            <a:extLst>
              <a:ext uri="{FF2B5EF4-FFF2-40B4-BE49-F238E27FC236}">
                <a16:creationId xmlns:a16="http://schemas.microsoft.com/office/drawing/2014/main" id="{F5FF3825-D772-453E-9C7E-B860DDB3D25C}"/>
              </a:ext>
            </a:extLst>
          </p:cNvPr>
          <p:cNvSpPr>
            <a:spLocks noGrp="1"/>
          </p:cNvSpPr>
          <p:nvPr>
            <p:ph type="sldNum" sz="quarter" idx="17"/>
          </p:nvPr>
        </p:nvSpPr>
        <p:spPr/>
        <p:txBody>
          <a:bodyPr/>
          <a:lstStyle/>
          <a:p>
            <a:fld id="{14D6E1F2-2DC1-4E57-93C2-66DA1D6383D9}" type="slidenum">
              <a:rPr lang="en-AU" smtClean="0"/>
              <a:pPr/>
              <a:t>10</a:t>
            </a:fld>
            <a:endParaRPr lang="en-AU" dirty="0"/>
          </a:p>
        </p:txBody>
      </p:sp>
      <p:pic>
        <p:nvPicPr>
          <p:cNvPr id="2050" name="Picture 2" descr="Related image">
            <a:extLst>
              <a:ext uri="{FF2B5EF4-FFF2-40B4-BE49-F238E27FC236}">
                <a16:creationId xmlns:a16="http://schemas.microsoft.com/office/drawing/2014/main" id="{833C125C-7DBD-471D-A6D6-B400FDF365E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62517" y="3154017"/>
            <a:ext cx="4729483" cy="3703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020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0D96AA-EE23-4E61-8B7A-72A573AD258E}"/>
              </a:ext>
            </a:extLst>
          </p:cNvPr>
          <p:cNvSpPr>
            <a:spLocks noGrp="1"/>
          </p:cNvSpPr>
          <p:nvPr>
            <p:ph sz="quarter" idx="14"/>
          </p:nvPr>
        </p:nvSpPr>
        <p:spPr>
          <a:xfrm>
            <a:off x="475434" y="71438"/>
            <a:ext cx="11241132" cy="685799"/>
          </a:xfrm>
        </p:spPr>
        <p:txBody>
          <a:bodyPr/>
          <a:lstStyle/>
          <a:p>
            <a:r>
              <a:rPr lang="en-US" dirty="0"/>
              <a:t>Waste </a:t>
            </a:r>
          </a:p>
          <a:p>
            <a:r>
              <a:rPr lang="en-US" dirty="0"/>
              <a:t>Plastics </a:t>
            </a:r>
            <a:endParaRPr lang="en-AU" dirty="0"/>
          </a:p>
        </p:txBody>
      </p:sp>
      <p:sp>
        <p:nvSpPr>
          <p:cNvPr id="5" name="Slide Number Placeholder 4">
            <a:extLst>
              <a:ext uri="{FF2B5EF4-FFF2-40B4-BE49-F238E27FC236}">
                <a16:creationId xmlns:a16="http://schemas.microsoft.com/office/drawing/2014/main" id="{131E556F-7E13-4DCF-9811-D34110783EA8}"/>
              </a:ext>
            </a:extLst>
          </p:cNvPr>
          <p:cNvSpPr>
            <a:spLocks noGrp="1"/>
          </p:cNvSpPr>
          <p:nvPr>
            <p:ph type="sldNum" sz="quarter" idx="17"/>
          </p:nvPr>
        </p:nvSpPr>
        <p:spPr/>
        <p:txBody>
          <a:bodyPr/>
          <a:lstStyle/>
          <a:p>
            <a:fld id="{14D6E1F2-2DC1-4E57-93C2-66DA1D6383D9}" type="slidenum">
              <a:rPr lang="en-AU" smtClean="0"/>
              <a:pPr/>
              <a:t>11</a:t>
            </a:fld>
            <a:endParaRPr lang="en-AU" dirty="0"/>
          </a:p>
        </p:txBody>
      </p:sp>
      <p:pic>
        <p:nvPicPr>
          <p:cNvPr id="6" name="Content Placeholder 7">
            <a:extLst>
              <a:ext uri="{FF2B5EF4-FFF2-40B4-BE49-F238E27FC236}">
                <a16:creationId xmlns:a16="http://schemas.microsoft.com/office/drawing/2014/main" id="{CCB8AF97-9F65-44E6-8D6F-E8EB3AF91FD1}"/>
              </a:ext>
            </a:extLst>
          </p:cNvPr>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479118" y="71439"/>
            <a:ext cx="8645236" cy="6715123"/>
          </a:xfrm>
          <a:prstGeom prst="rect">
            <a:avLst/>
          </a:prstGeom>
          <a:noFill/>
          <a:ln>
            <a:noFill/>
          </a:ln>
        </p:spPr>
      </p:pic>
    </p:spTree>
    <p:extLst>
      <p:ext uri="{BB962C8B-B14F-4D97-AF65-F5344CB8AC3E}">
        <p14:creationId xmlns:p14="http://schemas.microsoft.com/office/powerpoint/2010/main" val="1908369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43F7950-33C9-4DC2-9CCB-CBA2FB7B4B54}"/>
              </a:ext>
            </a:extLst>
          </p:cNvPr>
          <p:cNvGraphicFramePr>
            <a:graphicFrameLocks noGrp="1"/>
          </p:cNvGraphicFramePr>
          <p:nvPr>
            <p:ph sz="quarter" idx="13"/>
          </p:nvPr>
        </p:nvGraphicFramePr>
        <p:xfrm>
          <a:off x="0" y="-2"/>
          <a:ext cx="12191999" cy="6856417"/>
        </p:xfrm>
        <a:graphic>
          <a:graphicData uri="http://schemas.openxmlformats.org/drawingml/2006/table">
            <a:tbl>
              <a:tblPr firstRow="1" bandRow="1">
                <a:tableStyleId>{5C22544A-7EE6-4342-B048-85BDC9FD1C3A}</a:tableStyleId>
              </a:tblPr>
              <a:tblGrid>
                <a:gridCol w="1756342">
                  <a:extLst>
                    <a:ext uri="{9D8B030D-6E8A-4147-A177-3AD203B41FA5}">
                      <a16:colId xmlns:a16="http://schemas.microsoft.com/office/drawing/2014/main" val="1549601027"/>
                    </a:ext>
                  </a:extLst>
                </a:gridCol>
                <a:gridCol w="3128945">
                  <a:extLst>
                    <a:ext uri="{9D8B030D-6E8A-4147-A177-3AD203B41FA5}">
                      <a16:colId xmlns:a16="http://schemas.microsoft.com/office/drawing/2014/main" val="4001247099"/>
                    </a:ext>
                  </a:extLst>
                </a:gridCol>
                <a:gridCol w="3856931">
                  <a:extLst>
                    <a:ext uri="{9D8B030D-6E8A-4147-A177-3AD203B41FA5}">
                      <a16:colId xmlns:a16="http://schemas.microsoft.com/office/drawing/2014/main" val="2371177775"/>
                    </a:ext>
                  </a:extLst>
                </a:gridCol>
                <a:gridCol w="3449781">
                  <a:extLst>
                    <a:ext uri="{9D8B030D-6E8A-4147-A177-3AD203B41FA5}">
                      <a16:colId xmlns:a16="http://schemas.microsoft.com/office/drawing/2014/main" val="1695431125"/>
                    </a:ext>
                  </a:extLst>
                </a:gridCol>
              </a:tblGrid>
              <a:tr h="633397">
                <a:tc>
                  <a:txBody>
                    <a:bodyPr/>
                    <a:lstStyle/>
                    <a:p>
                      <a:endParaRPr lang="en-AU" sz="2800" dirty="0"/>
                    </a:p>
                  </a:txBody>
                  <a:tcPr/>
                </a:tc>
                <a:tc>
                  <a:txBody>
                    <a:bodyPr/>
                    <a:lstStyle/>
                    <a:p>
                      <a:pPr algn="ctr"/>
                      <a:r>
                        <a:rPr lang="en-US" sz="2800" dirty="0"/>
                        <a:t>Binder extender</a:t>
                      </a:r>
                      <a:endParaRPr lang="en-AU" sz="2800" dirty="0"/>
                    </a:p>
                  </a:txBody>
                  <a:tcPr/>
                </a:tc>
                <a:tc>
                  <a:txBody>
                    <a:bodyPr/>
                    <a:lstStyle/>
                    <a:p>
                      <a:pPr algn="ctr"/>
                      <a:r>
                        <a:rPr lang="en-US" sz="2800" dirty="0"/>
                        <a:t>Asphalt extender</a:t>
                      </a:r>
                      <a:endParaRPr lang="en-AU" sz="2800" dirty="0"/>
                    </a:p>
                  </a:txBody>
                  <a:tcPr/>
                </a:tc>
                <a:tc>
                  <a:txBody>
                    <a:bodyPr/>
                    <a:lstStyle/>
                    <a:p>
                      <a:pPr algn="ctr"/>
                      <a:r>
                        <a:rPr lang="en-US" sz="2800" dirty="0"/>
                        <a:t>Aggregate extender</a:t>
                      </a:r>
                      <a:endParaRPr lang="en-AU" sz="2800" dirty="0"/>
                    </a:p>
                  </a:txBody>
                  <a:tcPr/>
                </a:tc>
                <a:extLst>
                  <a:ext uri="{0D108BD9-81ED-4DB2-BD59-A6C34878D82A}">
                    <a16:rowId xmlns:a16="http://schemas.microsoft.com/office/drawing/2014/main" val="2919043940"/>
                  </a:ext>
                </a:extLst>
              </a:tr>
              <a:tr h="1981859">
                <a:tc>
                  <a:txBody>
                    <a:bodyPr/>
                    <a:lstStyle/>
                    <a:p>
                      <a:r>
                        <a:rPr lang="en-US" sz="2400" dirty="0"/>
                        <a:t>Findings</a:t>
                      </a:r>
                      <a:endParaRPr lang="en-AU" sz="2400" dirty="0"/>
                    </a:p>
                  </a:txBody>
                  <a:tcPr/>
                </a:tc>
                <a:tc>
                  <a:txBody>
                    <a:bodyPr/>
                    <a:lstStyle/>
                    <a:p>
                      <a:pPr marL="457200" indent="-457200">
                        <a:buAutoNum type="arabicParenBoth"/>
                      </a:pPr>
                      <a:r>
                        <a:rPr lang="en-US" sz="2400" dirty="0"/>
                        <a:t>Lower pen @ 25deg, higher SP, RV and ER</a:t>
                      </a:r>
                    </a:p>
                    <a:p>
                      <a:pPr marL="457200" indent="-457200">
                        <a:buAutoNum type="arabicParenBoth"/>
                      </a:pPr>
                      <a:r>
                        <a:rPr lang="en-US" sz="2400" dirty="0"/>
                        <a:t>Higher SP , lower pen, better digestion</a:t>
                      </a:r>
                      <a:endParaRPr lang="en-AU" sz="2400" dirty="0"/>
                    </a:p>
                  </a:txBody>
                  <a:tcPr/>
                </a:tc>
                <a:tc>
                  <a:txBody>
                    <a:bodyPr/>
                    <a:lstStyle/>
                    <a:p>
                      <a:r>
                        <a:rPr lang="en-US" sz="2400" dirty="0"/>
                        <a:t>(3) Improves properties significantly</a:t>
                      </a:r>
                    </a:p>
                    <a:p>
                      <a:r>
                        <a:rPr lang="en-US" sz="2400" dirty="0"/>
                        <a:t>(4) Higher temperature susceptibility, low temp anti-cracking, improved rutting and fatigue resistance</a:t>
                      </a:r>
                    </a:p>
                    <a:p>
                      <a:endParaRPr lang="en-AU" sz="2400" dirty="0"/>
                    </a:p>
                  </a:txBody>
                  <a:tcPr/>
                </a:tc>
                <a:tc>
                  <a:txBody>
                    <a:bodyPr/>
                    <a:lstStyle/>
                    <a:p>
                      <a:r>
                        <a:rPr lang="en-US" sz="2400" dirty="0"/>
                        <a:t>Reduce extraction of natural product </a:t>
                      </a:r>
                      <a:endParaRPr lang="en-AU" sz="2400" dirty="0"/>
                    </a:p>
                  </a:txBody>
                  <a:tcPr/>
                </a:tc>
                <a:extLst>
                  <a:ext uri="{0D108BD9-81ED-4DB2-BD59-A6C34878D82A}">
                    <a16:rowId xmlns:a16="http://schemas.microsoft.com/office/drawing/2014/main" val="2837406795"/>
                  </a:ext>
                </a:extLst>
              </a:tr>
              <a:tr h="2016780">
                <a:tc>
                  <a:txBody>
                    <a:bodyPr/>
                    <a:lstStyle/>
                    <a:p>
                      <a:r>
                        <a:rPr lang="en-US" sz="2400" dirty="0"/>
                        <a:t>Challenges</a:t>
                      </a:r>
                      <a:endParaRPr lang="en-AU" sz="2400" dirty="0"/>
                    </a:p>
                  </a:txBody>
                  <a:tcPr/>
                </a:tc>
                <a:tc>
                  <a:txBody>
                    <a:bodyPr/>
                    <a:lstStyle/>
                    <a:p>
                      <a:pPr marL="457200" indent="-457200">
                        <a:buAutoNum type="arabicParenBoth"/>
                      </a:pPr>
                      <a:r>
                        <a:rPr lang="en-US" sz="2400" dirty="0"/>
                        <a:t>Smaller temperature susceptibility </a:t>
                      </a:r>
                    </a:p>
                    <a:p>
                      <a:pPr marL="457200" indent="-457200">
                        <a:buAutoNum type="arabicParenBoth"/>
                      </a:pPr>
                      <a:r>
                        <a:rPr lang="en-US" sz="2400" dirty="0"/>
                        <a:t>Not all improve properties</a:t>
                      </a:r>
                      <a:endParaRPr lang="en-AU" sz="2400" dirty="0"/>
                    </a:p>
                  </a:txBody>
                  <a:tcPr/>
                </a:tc>
                <a:tc>
                  <a:txBody>
                    <a:bodyPr/>
                    <a:lstStyle/>
                    <a:p>
                      <a:r>
                        <a:rPr lang="en-US" sz="2400" dirty="0"/>
                        <a:t>(3</a:t>
                      </a:r>
                      <a:r>
                        <a:rPr lang="en-AU" sz="2400" dirty="0"/>
                        <a:t>) Lack of elastic recovery</a:t>
                      </a:r>
                    </a:p>
                    <a:p>
                      <a:r>
                        <a:rPr lang="en-US" sz="2400" dirty="0"/>
                        <a:t>(</a:t>
                      </a:r>
                      <a:r>
                        <a:rPr lang="en-AU" sz="2400" dirty="0"/>
                        <a:t>4) Only looked into PEs</a:t>
                      </a:r>
                      <a:endParaRPr lang="en-US" sz="2400" dirty="0"/>
                    </a:p>
                  </a:txBody>
                  <a:tcPr/>
                </a:tc>
                <a:tc>
                  <a:txBody>
                    <a:bodyPr/>
                    <a:lstStyle/>
                    <a:p>
                      <a:r>
                        <a:rPr lang="en-US" sz="2400" dirty="0"/>
                        <a:t>Weakened bonds</a:t>
                      </a:r>
                      <a:endParaRPr lang="en-AU" sz="2400" dirty="0"/>
                    </a:p>
                  </a:txBody>
                  <a:tcPr/>
                </a:tc>
                <a:extLst>
                  <a:ext uri="{0D108BD9-81ED-4DB2-BD59-A6C34878D82A}">
                    <a16:rowId xmlns:a16="http://schemas.microsoft.com/office/drawing/2014/main" val="1488603112"/>
                  </a:ext>
                </a:extLst>
              </a:tr>
              <a:tr h="648313">
                <a:tc>
                  <a:txBody>
                    <a:bodyPr/>
                    <a:lstStyle/>
                    <a:p>
                      <a:r>
                        <a:rPr lang="en-US" sz="2400" dirty="0"/>
                        <a:t>Comments </a:t>
                      </a:r>
                      <a:endParaRPr lang="en-AU" sz="2400" dirty="0"/>
                    </a:p>
                  </a:txBody>
                  <a:tcPr/>
                </a:tc>
                <a:tc>
                  <a:txBody>
                    <a:bodyPr/>
                    <a:lstStyle/>
                    <a:p>
                      <a:r>
                        <a:rPr lang="en-US" sz="2400" dirty="0"/>
                        <a:t>HDPE, LDPE better performer</a:t>
                      </a:r>
                      <a:endParaRPr lang="en-AU" sz="2400" dirty="0"/>
                    </a:p>
                  </a:txBody>
                  <a:tcPr/>
                </a:tc>
                <a:tc>
                  <a:txBody>
                    <a:bodyPr/>
                    <a:lstStyle/>
                    <a:p>
                      <a:r>
                        <a:rPr lang="en-US" sz="2400" dirty="0"/>
                        <a:t>(3) Need some form of elastomeric polymer </a:t>
                      </a:r>
                    </a:p>
                    <a:p>
                      <a:r>
                        <a:rPr lang="en-US" sz="2400" dirty="0"/>
                        <a:t>(4) &lt; 6% addition of plastics</a:t>
                      </a:r>
                    </a:p>
                    <a:p>
                      <a:endParaRPr lang="en-AU" sz="2400" dirty="0"/>
                    </a:p>
                  </a:txBody>
                  <a:tcPr/>
                </a:tc>
                <a:tc>
                  <a:txBody>
                    <a:bodyPr/>
                    <a:lstStyle/>
                    <a:p>
                      <a:r>
                        <a:rPr lang="en-US" sz="2400" dirty="0"/>
                        <a:t>Introduce oxidizing agent </a:t>
                      </a:r>
                      <a:endParaRPr lang="en-AU" sz="2400" dirty="0"/>
                    </a:p>
                  </a:txBody>
                  <a:tcPr/>
                </a:tc>
                <a:extLst>
                  <a:ext uri="{0D108BD9-81ED-4DB2-BD59-A6C34878D82A}">
                    <a16:rowId xmlns:a16="http://schemas.microsoft.com/office/drawing/2014/main" val="2068900907"/>
                  </a:ext>
                </a:extLst>
              </a:tr>
            </a:tbl>
          </a:graphicData>
        </a:graphic>
      </p:graphicFrame>
      <p:sp>
        <p:nvSpPr>
          <p:cNvPr id="5" name="Slide Number Placeholder 4">
            <a:extLst>
              <a:ext uri="{FF2B5EF4-FFF2-40B4-BE49-F238E27FC236}">
                <a16:creationId xmlns:a16="http://schemas.microsoft.com/office/drawing/2014/main" id="{C73439AB-FD10-4090-B576-A14EFC2ECCD9}"/>
              </a:ext>
            </a:extLst>
          </p:cNvPr>
          <p:cNvSpPr>
            <a:spLocks noGrp="1"/>
          </p:cNvSpPr>
          <p:nvPr>
            <p:ph type="sldNum" sz="quarter" idx="17"/>
          </p:nvPr>
        </p:nvSpPr>
        <p:spPr/>
        <p:txBody>
          <a:bodyPr/>
          <a:lstStyle/>
          <a:p>
            <a:fld id="{14D6E1F2-2DC1-4E57-93C2-66DA1D6383D9}" type="slidenum">
              <a:rPr lang="en-AU" smtClean="0"/>
              <a:pPr/>
              <a:t>12</a:t>
            </a:fld>
            <a:endParaRPr lang="en-AU" dirty="0"/>
          </a:p>
        </p:txBody>
      </p:sp>
    </p:spTree>
    <p:extLst>
      <p:ext uri="{BB962C8B-B14F-4D97-AF65-F5344CB8AC3E}">
        <p14:creationId xmlns:p14="http://schemas.microsoft.com/office/powerpoint/2010/main" val="986152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6B53E0-E8D6-4889-A406-901FF3B4D1BB}"/>
              </a:ext>
            </a:extLst>
          </p:cNvPr>
          <p:cNvSpPr>
            <a:spLocks noGrp="1"/>
          </p:cNvSpPr>
          <p:nvPr>
            <p:ph sz="quarter" idx="13"/>
          </p:nvPr>
        </p:nvSpPr>
        <p:spPr/>
        <p:txBody>
          <a:bodyPr/>
          <a:lstStyle/>
          <a:p>
            <a:r>
              <a:rPr lang="en-US" dirty="0" err="1"/>
              <a:t>MacRebur</a:t>
            </a:r>
            <a:r>
              <a:rPr lang="en-US" dirty="0"/>
              <a:t> </a:t>
            </a:r>
          </a:p>
          <a:p>
            <a:endParaRPr lang="en-AU" dirty="0"/>
          </a:p>
        </p:txBody>
      </p:sp>
      <p:sp>
        <p:nvSpPr>
          <p:cNvPr id="3" name="Content Placeholder 2">
            <a:extLst>
              <a:ext uri="{FF2B5EF4-FFF2-40B4-BE49-F238E27FC236}">
                <a16:creationId xmlns:a16="http://schemas.microsoft.com/office/drawing/2014/main" id="{88D592D6-849B-4BB3-8612-E97D6F6891EA}"/>
              </a:ext>
            </a:extLst>
          </p:cNvPr>
          <p:cNvSpPr>
            <a:spLocks noGrp="1"/>
          </p:cNvSpPr>
          <p:nvPr>
            <p:ph sz="quarter" idx="14"/>
          </p:nvPr>
        </p:nvSpPr>
        <p:spPr/>
        <p:txBody>
          <a:bodyPr/>
          <a:lstStyle/>
          <a:p>
            <a:r>
              <a:rPr lang="en-US" dirty="0"/>
              <a:t>4. Case Studies – Australian Experience</a:t>
            </a:r>
            <a:endParaRPr lang="en-AU" dirty="0"/>
          </a:p>
        </p:txBody>
      </p:sp>
      <p:sp>
        <p:nvSpPr>
          <p:cNvPr id="5" name="Slide Number Placeholder 4">
            <a:extLst>
              <a:ext uri="{FF2B5EF4-FFF2-40B4-BE49-F238E27FC236}">
                <a16:creationId xmlns:a16="http://schemas.microsoft.com/office/drawing/2014/main" id="{0A4A107F-B733-486D-95C8-4E2067F75EED}"/>
              </a:ext>
            </a:extLst>
          </p:cNvPr>
          <p:cNvSpPr>
            <a:spLocks noGrp="1"/>
          </p:cNvSpPr>
          <p:nvPr>
            <p:ph type="sldNum" sz="quarter" idx="17"/>
          </p:nvPr>
        </p:nvSpPr>
        <p:spPr/>
        <p:txBody>
          <a:bodyPr/>
          <a:lstStyle/>
          <a:p>
            <a:fld id="{14D6E1F2-2DC1-4E57-93C2-66DA1D6383D9}" type="slidenum">
              <a:rPr lang="en-AU" smtClean="0"/>
              <a:pPr/>
              <a:t>13</a:t>
            </a:fld>
            <a:endParaRPr lang="en-AU" dirty="0"/>
          </a:p>
        </p:txBody>
      </p:sp>
      <p:pic>
        <p:nvPicPr>
          <p:cNvPr id="3074" name="Picture 2" descr="Related image">
            <a:extLst>
              <a:ext uri="{FF2B5EF4-FFF2-40B4-BE49-F238E27FC236}">
                <a16:creationId xmlns:a16="http://schemas.microsoft.com/office/drawing/2014/main" id="{50BA371E-35D6-4C20-A42B-705EA438B25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5565" y="2107096"/>
            <a:ext cx="5381552" cy="45683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24B9D94-4270-4B2A-896D-A755DA441A83}"/>
              </a:ext>
            </a:extLst>
          </p:cNvPr>
          <p:cNvPicPr>
            <a:picLocks noChangeAspect="1"/>
          </p:cNvPicPr>
          <p:nvPr/>
        </p:nvPicPr>
        <p:blipFill>
          <a:blip r:embed="rId4"/>
          <a:stretch>
            <a:fillRect/>
          </a:stretch>
        </p:blipFill>
        <p:spPr>
          <a:xfrm>
            <a:off x="95110" y="1914317"/>
            <a:ext cx="8298285" cy="4761119"/>
          </a:xfrm>
          <a:prstGeom prst="rect">
            <a:avLst/>
          </a:prstGeom>
        </p:spPr>
      </p:pic>
      <p:sp>
        <p:nvSpPr>
          <p:cNvPr id="4" name="TextBox 3">
            <a:extLst>
              <a:ext uri="{FF2B5EF4-FFF2-40B4-BE49-F238E27FC236}">
                <a16:creationId xmlns:a16="http://schemas.microsoft.com/office/drawing/2014/main" id="{B7E0153B-98E5-43F1-97B6-EAB9323564C0}"/>
              </a:ext>
            </a:extLst>
          </p:cNvPr>
          <p:cNvSpPr txBox="1"/>
          <p:nvPr/>
        </p:nvSpPr>
        <p:spPr>
          <a:xfrm>
            <a:off x="8679976" y="2456596"/>
            <a:ext cx="3396459" cy="1384995"/>
          </a:xfrm>
          <a:prstGeom prst="rect">
            <a:avLst/>
          </a:prstGeom>
          <a:noFill/>
        </p:spPr>
        <p:txBody>
          <a:bodyPr wrap="square" rtlCol="0">
            <a:spAutoFit/>
          </a:bodyPr>
          <a:lstStyle/>
          <a:p>
            <a:pPr marL="457200" indent="-457200">
              <a:buFontTx/>
              <a:buChar char="-"/>
            </a:pPr>
            <a:r>
              <a:rPr lang="en-US" sz="2800" dirty="0"/>
              <a:t>2018 - Brisbane City Council </a:t>
            </a:r>
          </a:p>
          <a:p>
            <a:pPr marL="457200" indent="-457200">
              <a:buFontTx/>
              <a:buChar char="-"/>
            </a:pPr>
            <a:r>
              <a:rPr lang="en-US" sz="2800" dirty="0"/>
              <a:t>Limited info </a:t>
            </a:r>
          </a:p>
        </p:txBody>
      </p:sp>
    </p:spTree>
    <p:extLst>
      <p:ext uri="{BB962C8B-B14F-4D97-AF65-F5344CB8AC3E}">
        <p14:creationId xmlns:p14="http://schemas.microsoft.com/office/powerpoint/2010/main" val="385055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84A5FB-BEF6-431E-85B9-D8C05A908BE5}"/>
              </a:ext>
            </a:extLst>
          </p:cNvPr>
          <p:cNvSpPr>
            <a:spLocks noGrp="1"/>
          </p:cNvSpPr>
          <p:nvPr>
            <p:ph sz="quarter" idx="13"/>
          </p:nvPr>
        </p:nvSpPr>
        <p:spPr/>
        <p:txBody>
          <a:bodyPr/>
          <a:lstStyle/>
          <a:p>
            <a:r>
              <a:rPr lang="en-US" dirty="0"/>
              <a:t>Downer Group – </a:t>
            </a:r>
            <a:r>
              <a:rPr lang="en-US" dirty="0" err="1"/>
              <a:t>Reconophalt</a:t>
            </a:r>
            <a:r>
              <a:rPr lang="en-US" dirty="0"/>
              <a:t> </a:t>
            </a:r>
          </a:p>
          <a:p>
            <a:endParaRPr lang="en-AU" dirty="0"/>
          </a:p>
        </p:txBody>
      </p:sp>
      <p:sp>
        <p:nvSpPr>
          <p:cNvPr id="3" name="Content Placeholder 2">
            <a:extLst>
              <a:ext uri="{FF2B5EF4-FFF2-40B4-BE49-F238E27FC236}">
                <a16:creationId xmlns:a16="http://schemas.microsoft.com/office/drawing/2014/main" id="{90359C5C-B9F1-4F69-A639-3463F8455D9A}"/>
              </a:ext>
            </a:extLst>
          </p:cNvPr>
          <p:cNvSpPr>
            <a:spLocks noGrp="1"/>
          </p:cNvSpPr>
          <p:nvPr>
            <p:ph sz="quarter" idx="14"/>
          </p:nvPr>
        </p:nvSpPr>
        <p:spPr>
          <a:xfrm>
            <a:off x="169818" y="71438"/>
            <a:ext cx="11241132" cy="685799"/>
          </a:xfrm>
        </p:spPr>
        <p:txBody>
          <a:bodyPr/>
          <a:lstStyle/>
          <a:p>
            <a:r>
              <a:rPr lang="en-US" dirty="0"/>
              <a:t>Case Studies – Australian Experience </a:t>
            </a:r>
            <a:endParaRPr lang="en-AU" dirty="0"/>
          </a:p>
        </p:txBody>
      </p:sp>
      <p:sp>
        <p:nvSpPr>
          <p:cNvPr id="5" name="Slide Number Placeholder 4">
            <a:extLst>
              <a:ext uri="{FF2B5EF4-FFF2-40B4-BE49-F238E27FC236}">
                <a16:creationId xmlns:a16="http://schemas.microsoft.com/office/drawing/2014/main" id="{0C4B88C3-2FC0-4DAF-BA30-8AAA83F66984}"/>
              </a:ext>
            </a:extLst>
          </p:cNvPr>
          <p:cNvSpPr>
            <a:spLocks noGrp="1"/>
          </p:cNvSpPr>
          <p:nvPr>
            <p:ph type="sldNum" sz="quarter" idx="17"/>
          </p:nvPr>
        </p:nvSpPr>
        <p:spPr/>
        <p:txBody>
          <a:bodyPr/>
          <a:lstStyle/>
          <a:p>
            <a:fld id="{14D6E1F2-2DC1-4E57-93C2-66DA1D6383D9}" type="slidenum">
              <a:rPr lang="en-AU" smtClean="0"/>
              <a:pPr/>
              <a:t>14</a:t>
            </a:fld>
            <a:endParaRPr lang="en-AU" dirty="0"/>
          </a:p>
        </p:txBody>
      </p:sp>
      <p:pic>
        <p:nvPicPr>
          <p:cNvPr id="4098" name="Picture 2" descr="Image result for plastic on the side of the road">
            <a:extLst>
              <a:ext uri="{FF2B5EF4-FFF2-40B4-BE49-F238E27FC236}">
                <a16:creationId xmlns:a16="http://schemas.microsoft.com/office/drawing/2014/main" id="{125B5FB5-0652-4B77-A514-7E10D63A5A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368" y="1907381"/>
            <a:ext cx="7520542" cy="48791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ACB8047-3B00-4899-BB42-E19E49A8A56F}"/>
              </a:ext>
            </a:extLst>
          </p:cNvPr>
          <p:cNvSpPr txBox="1"/>
          <p:nvPr/>
        </p:nvSpPr>
        <p:spPr>
          <a:xfrm>
            <a:off x="8176591" y="2305878"/>
            <a:ext cx="3684105" cy="3816429"/>
          </a:xfrm>
          <a:prstGeom prst="rect">
            <a:avLst/>
          </a:prstGeom>
          <a:noFill/>
        </p:spPr>
        <p:txBody>
          <a:bodyPr wrap="square" rtlCol="0">
            <a:spAutoFit/>
          </a:bodyPr>
          <a:lstStyle/>
          <a:p>
            <a:r>
              <a:rPr lang="en-US" sz="2800" dirty="0"/>
              <a:t>Every 1km of 2 lane way road:</a:t>
            </a:r>
          </a:p>
          <a:p>
            <a:pPr marL="285750" indent="-285750">
              <a:buFont typeface="Arial" panose="020B0604020202020204" pitchFamily="34" charset="0"/>
              <a:buChar char="•"/>
            </a:pPr>
            <a:r>
              <a:rPr lang="en-US" sz="2800" dirty="0"/>
              <a:t>530,000 plastic bags</a:t>
            </a:r>
          </a:p>
          <a:p>
            <a:pPr marL="285750" indent="-285750">
              <a:buFont typeface="Arial" panose="020B0604020202020204" pitchFamily="34" charset="0"/>
              <a:buChar char="•"/>
            </a:pPr>
            <a:r>
              <a:rPr lang="en-US" sz="2800" dirty="0"/>
              <a:t>168,000 glass bottles</a:t>
            </a:r>
          </a:p>
          <a:p>
            <a:pPr marL="285750" indent="-285750">
              <a:buFont typeface="Arial" panose="020B0604020202020204" pitchFamily="34" charset="0"/>
              <a:buChar char="•"/>
            </a:pPr>
            <a:r>
              <a:rPr lang="en-US" sz="2800" dirty="0"/>
              <a:t>12,500 waste toners</a:t>
            </a:r>
          </a:p>
          <a:p>
            <a:pPr marL="285750" indent="-285750">
              <a:buFont typeface="Arial" panose="020B0604020202020204" pitchFamily="34" charset="0"/>
              <a:buChar char="•"/>
            </a:pPr>
            <a:endParaRPr lang="en-AU" dirty="0"/>
          </a:p>
          <a:p>
            <a:r>
              <a:rPr lang="en-AU" sz="2800" dirty="0" err="1"/>
              <a:t>REDcycle</a:t>
            </a:r>
            <a:r>
              <a:rPr lang="en-AU" sz="2800" dirty="0"/>
              <a:t>/ Close the Loop – collects plastic bags from supermarkets </a:t>
            </a:r>
          </a:p>
        </p:txBody>
      </p:sp>
    </p:spTree>
    <p:extLst>
      <p:ext uri="{BB962C8B-B14F-4D97-AF65-F5344CB8AC3E}">
        <p14:creationId xmlns:p14="http://schemas.microsoft.com/office/powerpoint/2010/main" val="81977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EE29334-C02D-4BDD-9941-4AB85EBC6BFC}"/>
              </a:ext>
            </a:extLst>
          </p:cNvPr>
          <p:cNvPicPr>
            <a:picLocks noGrp="1" noChangeAspect="1"/>
          </p:cNvPicPr>
          <p:nvPr>
            <p:ph sz="quarter" idx="13"/>
          </p:nvPr>
        </p:nvPicPr>
        <p:blipFill>
          <a:blip r:embed="rId3"/>
          <a:stretch>
            <a:fillRect/>
          </a:stretch>
        </p:blipFill>
        <p:spPr>
          <a:xfrm>
            <a:off x="-4703" y="1100138"/>
            <a:ext cx="11973790" cy="5573617"/>
          </a:xfrm>
          <a:prstGeom prst="rect">
            <a:avLst/>
          </a:prstGeom>
        </p:spPr>
      </p:pic>
      <p:sp>
        <p:nvSpPr>
          <p:cNvPr id="3" name="Content Placeholder 2">
            <a:extLst>
              <a:ext uri="{FF2B5EF4-FFF2-40B4-BE49-F238E27FC236}">
                <a16:creationId xmlns:a16="http://schemas.microsoft.com/office/drawing/2014/main" id="{E6919179-B819-4521-B121-47E430004CFC}"/>
              </a:ext>
            </a:extLst>
          </p:cNvPr>
          <p:cNvSpPr>
            <a:spLocks noGrp="1"/>
          </p:cNvSpPr>
          <p:nvPr>
            <p:ph sz="quarter" idx="14"/>
          </p:nvPr>
        </p:nvSpPr>
        <p:spPr/>
        <p:txBody>
          <a:bodyPr/>
          <a:lstStyle/>
          <a:p>
            <a:r>
              <a:rPr lang="en-US" dirty="0" err="1"/>
              <a:t>Reconophalt</a:t>
            </a:r>
            <a:endParaRPr lang="en-US" dirty="0"/>
          </a:p>
        </p:txBody>
      </p:sp>
      <p:sp>
        <p:nvSpPr>
          <p:cNvPr id="5" name="Slide Number Placeholder 4">
            <a:extLst>
              <a:ext uri="{FF2B5EF4-FFF2-40B4-BE49-F238E27FC236}">
                <a16:creationId xmlns:a16="http://schemas.microsoft.com/office/drawing/2014/main" id="{0218CBB2-16FA-4379-A687-D174AAD27C51}"/>
              </a:ext>
            </a:extLst>
          </p:cNvPr>
          <p:cNvSpPr>
            <a:spLocks noGrp="1"/>
          </p:cNvSpPr>
          <p:nvPr>
            <p:ph type="sldNum" sz="quarter" idx="17"/>
          </p:nvPr>
        </p:nvSpPr>
        <p:spPr/>
        <p:txBody>
          <a:bodyPr/>
          <a:lstStyle/>
          <a:p>
            <a:fld id="{14D6E1F2-2DC1-4E57-93C2-66DA1D6383D9}" type="slidenum">
              <a:rPr lang="en-AU" smtClean="0"/>
              <a:pPr/>
              <a:t>15</a:t>
            </a:fld>
            <a:endParaRPr lang="en-AU" dirty="0"/>
          </a:p>
        </p:txBody>
      </p:sp>
    </p:spTree>
    <p:extLst>
      <p:ext uri="{BB962C8B-B14F-4D97-AF65-F5344CB8AC3E}">
        <p14:creationId xmlns:p14="http://schemas.microsoft.com/office/powerpoint/2010/main" val="3600006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9BC87EE-F9B5-4B28-80DD-900644740CEC}"/>
              </a:ext>
            </a:extLst>
          </p:cNvPr>
          <p:cNvPicPr>
            <a:picLocks noGrp="1" noChangeAspect="1"/>
          </p:cNvPicPr>
          <p:nvPr>
            <p:ph sz="quarter" idx="13"/>
          </p:nvPr>
        </p:nvPicPr>
        <p:blipFill>
          <a:blip r:embed="rId3"/>
          <a:stretch>
            <a:fillRect/>
          </a:stretch>
        </p:blipFill>
        <p:spPr>
          <a:xfrm>
            <a:off x="169818" y="396240"/>
            <a:ext cx="11194835" cy="6268169"/>
          </a:xfrm>
          <a:prstGeom prst="rect">
            <a:avLst/>
          </a:prstGeom>
        </p:spPr>
      </p:pic>
      <p:sp>
        <p:nvSpPr>
          <p:cNvPr id="5" name="Slide Number Placeholder 4">
            <a:extLst>
              <a:ext uri="{FF2B5EF4-FFF2-40B4-BE49-F238E27FC236}">
                <a16:creationId xmlns:a16="http://schemas.microsoft.com/office/drawing/2014/main" id="{C3FC906F-5BDC-4FF7-96B4-F204BBEBBFC5}"/>
              </a:ext>
            </a:extLst>
          </p:cNvPr>
          <p:cNvSpPr>
            <a:spLocks noGrp="1"/>
          </p:cNvSpPr>
          <p:nvPr>
            <p:ph type="sldNum" sz="quarter" idx="17"/>
          </p:nvPr>
        </p:nvSpPr>
        <p:spPr/>
        <p:txBody>
          <a:bodyPr/>
          <a:lstStyle/>
          <a:p>
            <a:fld id="{14D6E1F2-2DC1-4E57-93C2-66DA1D6383D9}" type="slidenum">
              <a:rPr lang="en-AU" smtClean="0"/>
              <a:pPr/>
              <a:t>16</a:t>
            </a:fld>
            <a:endParaRPr lang="en-AU" dirty="0"/>
          </a:p>
        </p:txBody>
      </p:sp>
    </p:spTree>
    <p:extLst>
      <p:ext uri="{BB962C8B-B14F-4D97-AF65-F5344CB8AC3E}">
        <p14:creationId xmlns:p14="http://schemas.microsoft.com/office/powerpoint/2010/main" val="3415085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FCBE65-1948-4593-A7EF-23D1F2DC3169}"/>
              </a:ext>
            </a:extLst>
          </p:cNvPr>
          <p:cNvSpPr>
            <a:spLocks noGrp="1"/>
          </p:cNvSpPr>
          <p:nvPr>
            <p:ph sz="quarter" idx="13"/>
          </p:nvPr>
        </p:nvSpPr>
        <p:spPr>
          <a:xfrm>
            <a:off x="781050" y="1254125"/>
            <a:ext cx="4773589" cy="5106988"/>
          </a:xfrm>
        </p:spPr>
        <p:txBody>
          <a:bodyPr/>
          <a:lstStyle/>
          <a:p>
            <a:r>
              <a:rPr lang="en-US" dirty="0"/>
              <a:t>Alex Fraser - </a:t>
            </a:r>
            <a:r>
              <a:rPr lang="en-US" dirty="0" err="1"/>
              <a:t>PolyPave</a:t>
            </a:r>
            <a:endParaRPr lang="en-US" dirty="0"/>
          </a:p>
          <a:p>
            <a:r>
              <a:rPr lang="en-US" dirty="0"/>
              <a:t>City of </a:t>
            </a:r>
            <a:r>
              <a:rPr lang="en-US" dirty="0" err="1"/>
              <a:t>Yarra</a:t>
            </a:r>
            <a:endParaRPr lang="en-US" dirty="0"/>
          </a:p>
        </p:txBody>
      </p:sp>
      <p:sp>
        <p:nvSpPr>
          <p:cNvPr id="3" name="Content Placeholder 2">
            <a:extLst>
              <a:ext uri="{FF2B5EF4-FFF2-40B4-BE49-F238E27FC236}">
                <a16:creationId xmlns:a16="http://schemas.microsoft.com/office/drawing/2014/main" id="{D37FFA22-DD50-458A-BAA5-216918B49F24}"/>
              </a:ext>
            </a:extLst>
          </p:cNvPr>
          <p:cNvSpPr>
            <a:spLocks noGrp="1"/>
          </p:cNvSpPr>
          <p:nvPr>
            <p:ph sz="quarter" idx="14"/>
          </p:nvPr>
        </p:nvSpPr>
        <p:spPr/>
        <p:txBody>
          <a:bodyPr/>
          <a:lstStyle/>
          <a:p>
            <a:r>
              <a:rPr lang="en-US" dirty="0"/>
              <a:t>Case Studies – Australian Experience </a:t>
            </a:r>
            <a:endParaRPr lang="en-AU" dirty="0"/>
          </a:p>
          <a:p>
            <a:endParaRPr lang="en-US" dirty="0"/>
          </a:p>
        </p:txBody>
      </p:sp>
      <p:sp>
        <p:nvSpPr>
          <p:cNvPr id="5" name="Slide Number Placeholder 4">
            <a:extLst>
              <a:ext uri="{FF2B5EF4-FFF2-40B4-BE49-F238E27FC236}">
                <a16:creationId xmlns:a16="http://schemas.microsoft.com/office/drawing/2014/main" id="{E76D12DF-7F58-4BDD-9368-55C5230DEB76}"/>
              </a:ext>
            </a:extLst>
          </p:cNvPr>
          <p:cNvSpPr>
            <a:spLocks noGrp="1"/>
          </p:cNvSpPr>
          <p:nvPr>
            <p:ph type="sldNum" sz="quarter" idx="17"/>
          </p:nvPr>
        </p:nvSpPr>
        <p:spPr/>
        <p:txBody>
          <a:bodyPr/>
          <a:lstStyle/>
          <a:p>
            <a:fld id="{14D6E1F2-2DC1-4E57-93C2-66DA1D6383D9}" type="slidenum">
              <a:rPr lang="en-AU" smtClean="0"/>
              <a:pPr/>
              <a:t>17</a:t>
            </a:fld>
            <a:endParaRPr lang="en-AU" dirty="0"/>
          </a:p>
        </p:txBody>
      </p:sp>
      <p:pic>
        <p:nvPicPr>
          <p:cNvPr id="2050" name="Picture 2">
            <a:extLst>
              <a:ext uri="{FF2B5EF4-FFF2-40B4-BE49-F238E27FC236}">
                <a16:creationId xmlns:a16="http://schemas.microsoft.com/office/drawing/2014/main" id="{58872AC8-BD6C-4B47-85CC-3A8A406795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2535297"/>
            <a:ext cx="4568190" cy="426257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a:extLst>
              <a:ext uri="{FF2B5EF4-FFF2-40B4-BE49-F238E27FC236}">
                <a16:creationId xmlns:a16="http://schemas.microsoft.com/office/drawing/2014/main" id="{D4967BB6-F3B3-4414-B597-18A70785F846}"/>
              </a:ext>
            </a:extLst>
          </p:cNvPr>
          <p:cNvSpPr txBox="1">
            <a:spLocks/>
          </p:cNvSpPr>
          <p:nvPr/>
        </p:nvSpPr>
        <p:spPr>
          <a:xfrm>
            <a:off x="6335689" y="1238885"/>
            <a:ext cx="5460071" cy="51069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0C0"/>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0C0"/>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70C0"/>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70C0"/>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70C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Fulton Hogan - </a:t>
            </a:r>
            <a:r>
              <a:rPr lang="en-US" dirty="0" err="1"/>
              <a:t>PlastiPhalt</a:t>
            </a:r>
            <a:r>
              <a:rPr lang="en-US" dirty="0"/>
              <a:t>®</a:t>
            </a:r>
          </a:p>
          <a:p>
            <a:r>
              <a:rPr lang="en-US" dirty="0"/>
              <a:t>2018 - City of Port Philip</a:t>
            </a:r>
          </a:p>
          <a:p>
            <a:r>
              <a:rPr lang="en-US" dirty="0"/>
              <a:t>2019 - City of Port Adelaide</a:t>
            </a:r>
          </a:p>
          <a:p>
            <a:pPr lvl="1"/>
            <a:r>
              <a:rPr lang="en-US" dirty="0"/>
              <a:t>Plastic bags and 20% RAP</a:t>
            </a:r>
          </a:p>
          <a:p>
            <a:endParaRPr lang="en-US" dirty="0"/>
          </a:p>
        </p:txBody>
      </p:sp>
      <p:pic>
        <p:nvPicPr>
          <p:cNvPr id="2052" name="Picture 4" descr="Port Phillip mayor Dick Gross and Fulton Hogan's Peter Curl with plastic used to resurface Mozart Street. ">
            <a:extLst>
              <a:ext uri="{FF2B5EF4-FFF2-40B4-BE49-F238E27FC236}">
                <a16:creationId xmlns:a16="http://schemas.microsoft.com/office/drawing/2014/main" id="{0E133889-B43F-4119-A966-2B9D33E621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8090" y="3404711"/>
            <a:ext cx="5984830" cy="3367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026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FCBE65-1948-4593-A7EF-23D1F2DC3169}"/>
              </a:ext>
            </a:extLst>
          </p:cNvPr>
          <p:cNvSpPr>
            <a:spLocks noGrp="1"/>
          </p:cNvSpPr>
          <p:nvPr>
            <p:ph sz="quarter" idx="13"/>
          </p:nvPr>
        </p:nvSpPr>
        <p:spPr>
          <a:xfrm>
            <a:off x="781050" y="1254125"/>
            <a:ext cx="7372350" cy="5106988"/>
          </a:xfrm>
        </p:spPr>
        <p:txBody>
          <a:bodyPr/>
          <a:lstStyle/>
          <a:p>
            <a:r>
              <a:rPr lang="en-US" dirty="0"/>
              <a:t>Fulton Hogan - </a:t>
            </a:r>
            <a:r>
              <a:rPr lang="en-US" dirty="0" err="1"/>
              <a:t>PlastiPhalt</a:t>
            </a:r>
            <a:r>
              <a:rPr lang="en-US" dirty="0"/>
              <a:t>® </a:t>
            </a:r>
          </a:p>
          <a:p>
            <a:endParaRPr lang="en-US" dirty="0"/>
          </a:p>
        </p:txBody>
      </p:sp>
      <p:sp>
        <p:nvSpPr>
          <p:cNvPr id="3" name="Content Placeholder 2">
            <a:extLst>
              <a:ext uri="{FF2B5EF4-FFF2-40B4-BE49-F238E27FC236}">
                <a16:creationId xmlns:a16="http://schemas.microsoft.com/office/drawing/2014/main" id="{D37FFA22-DD50-458A-BAA5-216918B49F24}"/>
              </a:ext>
            </a:extLst>
          </p:cNvPr>
          <p:cNvSpPr>
            <a:spLocks noGrp="1"/>
          </p:cNvSpPr>
          <p:nvPr>
            <p:ph sz="quarter" idx="14"/>
          </p:nvPr>
        </p:nvSpPr>
        <p:spPr/>
        <p:txBody>
          <a:bodyPr/>
          <a:lstStyle/>
          <a:p>
            <a:r>
              <a:rPr lang="en-US" dirty="0"/>
              <a:t>Case Studies – New Zealand Experience </a:t>
            </a:r>
            <a:endParaRPr lang="en-AU" dirty="0"/>
          </a:p>
          <a:p>
            <a:endParaRPr lang="en-US" dirty="0"/>
          </a:p>
        </p:txBody>
      </p:sp>
      <p:sp>
        <p:nvSpPr>
          <p:cNvPr id="4" name="Date Placeholder 3">
            <a:extLst>
              <a:ext uri="{FF2B5EF4-FFF2-40B4-BE49-F238E27FC236}">
                <a16:creationId xmlns:a16="http://schemas.microsoft.com/office/drawing/2014/main" id="{8ED5031B-A7C2-46CB-AA2B-37630B6CD542}"/>
              </a:ext>
            </a:extLst>
          </p:cNvPr>
          <p:cNvSpPr>
            <a:spLocks noGrp="1"/>
          </p:cNvSpPr>
          <p:nvPr>
            <p:ph type="dt" sz="half" idx="15"/>
          </p:nvPr>
        </p:nvSpPr>
        <p:spPr/>
        <p:txBody>
          <a:bodyPr/>
          <a:lstStyle/>
          <a:p>
            <a:fld id="{26C46578-054E-49F6-B2A1-21FD24C2BC8C}" type="datetime2">
              <a:rPr lang="en-AU" smtClean="0"/>
              <a:t>Friday, 12 April 2024</a:t>
            </a:fld>
            <a:endParaRPr lang="en-AU" dirty="0"/>
          </a:p>
        </p:txBody>
      </p:sp>
      <p:sp>
        <p:nvSpPr>
          <p:cNvPr id="5" name="Slide Number Placeholder 4">
            <a:extLst>
              <a:ext uri="{FF2B5EF4-FFF2-40B4-BE49-F238E27FC236}">
                <a16:creationId xmlns:a16="http://schemas.microsoft.com/office/drawing/2014/main" id="{E76D12DF-7F58-4BDD-9368-55C5230DEB76}"/>
              </a:ext>
            </a:extLst>
          </p:cNvPr>
          <p:cNvSpPr>
            <a:spLocks noGrp="1"/>
          </p:cNvSpPr>
          <p:nvPr>
            <p:ph type="sldNum" sz="quarter" idx="17"/>
          </p:nvPr>
        </p:nvSpPr>
        <p:spPr/>
        <p:txBody>
          <a:bodyPr/>
          <a:lstStyle/>
          <a:p>
            <a:fld id="{14D6E1F2-2DC1-4E57-93C2-66DA1D6383D9}" type="slidenum">
              <a:rPr lang="en-AU" smtClean="0"/>
              <a:pPr/>
              <a:t>18</a:t>
            </a:fld>
            <a:endParaRPr lang="en-AU" dirty="0"/>
          </a:p>
        </p:txBody>
      </p:sp>
      <p:sp>
        <p:nvSpPr>
          <p:cNvPr id="9" name="TextBox 8">
            <a:extLst>
              <a:ext uri="{FF2B5EF4-FFF2-40B4-BE49-F238E27FC236}">
                <a16:creationId xmlns:a16="http://schemas.microsoft.com/office/drawing/2014/main" id="{CE7BC502-DEC1-4359-A2AF-E02D63F083AD}"/>
              </a:ext>
            </a:extLst>
          </p:cNvPr>
          <p:cNvSpPr txBox="1"/>
          <p:nvPr/>
        </p:nvSpPr>
        <p:spPr>
          <a:xfrm>
            <a:off x="9117496" y="2305878"/>
            <a:ext cx="274320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Used oil containers</a:t>
            </a:r>
          </a:p>
          <a:p>
            <a:pPr marL="457200" indent="-457200">
              <a:buFont typeface="Arial" panose="020B0604020202020204" pitchFamily="34" charset="0"/>
              <a:buChar char="•"/>
            </a:pPr>
            <a:r>
              <a:rPr lang="en-US" sz="2800" dirty="0"/>
              <a:t>Christchurch airport</a:t>
            </a:r>
          </a:p>
        </p:txBody>
      </p:sp>
      <p:pic>
        <p:nvPicPr>
          <p:cNvPr id="4098" name="Picture 2" descr="PlastiPhalt®">
            <a:extLst>
              <a:ext uri="{FF2B5EF4-FFF2-40B4-BE49-F238E27FC236}">
                <a16:creationId xmlns:a16="http://schemas.microsoft.com/office/drawing/2014/main" id="{58C91E7D-006E-4ED8-A728-FC3B00050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65" y="2179320"/>
            <a:ext cx="8774719" cy="4678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15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7B4545-59FE-4095-A700-D50C0CE3BB4E}"/>
              </a:ext>
            </a:extLst>
          </p:cNvPr>
          <p:cNvSpPr>
            <a:spLocks noGrp="1"/>
          </p:cNvSpPr>
          <p:nvPr>
            <p:ph sz="quarter" idx="13"/>
          </p:nvPr>
        </p:nvSpPr>
        <p:spPr/>
        <p:txBody>
          <a:bodyPr/>
          <a:lstStyle/>
          <a:p>
            <a:r>
              <a:rPr lang="en-US" dirty="0"/>
              <a:t>Netherlands - Zwolle</a:t>
            </a:r>
          </a:p>
          <a:p>
            <a:pPr marL="0" indent="0">
              <a:buNone/>
            </a:pPr>
            <a:endParaRPr lang="en-AU" dirty="0"/>
          </a:p>
        </p:txBody>
      </p:sp>
      <p:sp>
        <p:nvSpPr>
          <p:cNvPr id="3" name="Content Placeholder 2">
            <a:extLst>
              <a:ext uri="{FF2B5EF4-FFF2-40B4-BE49-F238E27FC236}">
                <a16:creationId xmlns:a16="http://schemas.microsoft.com/office/drawing/2014/main" id="{DDB91147-882C-43EF-8A89-213D5AC245F1}"/>
              </a:ext>
            </a:extLst>
          </p:cNvPr>
          <p:cNvSpPr>
            <a:spLocks noGrp="1"/>
          </p:cNvSpPr>
          <p:nvPr>
            <p:ph sz="quarter" idx="14"/>
          </p:nvPr>
        </p:nvSpPr>
        <p:spPr/>
        <p:txBody>
          <a:bodyPr/>
          <a:lstStyle/>
          <a:p>
            <a:r>
              <a:rPr lang="en-US" dirty="0"/>
              <a:t>Case Studies – Overseas Experience </a:t>
            </a:r>
            <a:endParaRPr lang="en-AU" dirty="0"/>
          </a:p>
          <a:p>
            <a:endParaRPr lang="en-AU" dirty="0"/>
          </a:p>
        </p:txBody>
      </p:sp>
      <p:sp>
        <p:nvSpPr>
          <p:cNvPr id="4" name="Date Placeholder 3">
            <a:extLst>
              <a:ext uri="{FF2B5EF4-FFF2-40B4-BE49-F238E27FC236}">
                <a16:creationId xmlns:a16="http://schemas.microsoft.com/office/drawing/2014/main" id="{1D4B1A15-B7EF-4C6D-9D07-8976F77EFD7E}"/>
              </a:ext>
            </a:extLst>
          </p:cNvPr>
          <p:cNvSpPr>
            <a:spLocks noGrp="1"/>
          </p:cNvSpPr>
          <p:nvPr>
            <p:ph type="dt" sz="half" idx="15"/>
          </p:nvPr>
        </p:nvSpPr>
        <p:spPr/>
        <p:txBody>
          <a:bodyPr/>
          <a:lstStyle/>
          <a:p>
            <a:fld id="{26C46578-054E-49F6-B2A1-21FD24C2BC8C}" type="datetime2">
              <a:rPr lang="en-AU" smtClean="0"/>
              <a:t>Friday, 12 April 2024</a:t>
            </a:fld>
            <a:endParaRPr lang="en-AU" dirty="0"/>
          </a:p>
        </p:txBody>
      </p:sp>
      <p:sp>
        <p:nvSpPr>
          <p:cNvPr id="5" name="Slide Number Placeholder 4">
            <a:extLst>
              <a:ext uri="{FF2B5EF4-FFF2-40B4-BE49-F238E27FC236}">
                <a16:creationId xmlns:a16="http://schemas.microsoft.com/office/drawing/2014/main" id="{0968DBDA-D149-4518-B646-7B0FF7326D60}"/>
              </a:ext>
            </a:extLst>
          </p:cNvPr>
          <p:cNvSpPr>
            <a:spLocks noGrp="1"/>
          </p:cNvSpPr>
          <p:nvPr>
            <p:ph type="sldNum" sz="quarter" idx="17"/>
          </p:nvPr>
        </p:nvSpPr>
        <p:spPr/>
        <p:txBody>
          <a:bodyPr/>
          <a:lstStyle/>
          <a:p>
            <a:fld id="{14D6E1F2-2DC1-4E57-93C2-66DA1D6383D9}" type="slidenum">
              <a:rPr lang="en-AU" smtClean="0"/>
              <a:pPr/>
              <a:t>19</a:t>
            </a:fld>
            <a:endParaRPr lang="en-AU" dirty="0"/>
          </a:p>
        </p:txBody>
      </p:sp>
      <p:pic>
        <p:nvPicPr>
          <p:cNvPr id="5122" name="Picture 2" descr="Image result for recycled plastic on road">
            <a:extLst>
              <a:ext uri="{FF2B5EF4-FFF2-40B4-BE49-F238E27FC236}">
                <a16:creationId xmlns:a16="http://schemas.microsoft.com/office/drawing/2014/main" id="{D02CF5AD-8C45-4DD4-9275-7D4E23154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46" y="2027583"/>
            <a:ext cx="7576484" cy="47589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B3397B6-C208-4AC8-B8C3-732A81756C93}"/>
              </a:ext>
            </a:extLst>
          </p:cNvPr>
          <p:cNvSpPr txBox="1"/>
          <p:nvPr/>
        </p:nvSpPr>
        <p:spPr>
          <a:xfrm>
            <a:off x="7850501" y="2064445"/>
            <a:ext cx="3988905" cy="3539430"/>
          </a:xfrm>
          <a:prstGeom prst="rect">
            <a:avLst/>
          </a:prstGeom>
          <a:noFill/>
        </p:spPr>
        <p:txBody>
          <a:bodyPr wrap="square" rtlCol="0">
            <a:spAutoFit/>
          </a:bodyPr>
          <a:lstStyle/>
          <a:p>
            <a:pPr marL="285750" indent="-285750">
              <a:buFontTx/>
              <a:buChar char="-"/>
            </a:pPr>
            <a:r>
              <a:rPr lang="en-US" sz="2800" dirty="0" err="1"/>
              <a:t>PlasticRoad</a:t>
            </a:r>
            <a:endParaRPr lang="en-US" sz="2800" dirty="0"/>
          </a:p>
          <a:p>
            <a:pPr marL="285750" indent="-285750">
              <a:buFontTx/>
              <a:buChar char="-"/>
            </a:pPr>
            <a:r>
              <a:rPr lang="en-US" sz="2800" dirty="0"/>
              <a:t>30m long bike path </a:t>
            </a:r>
          </a:p>
          <a:p>
            <a:pPr marL="285750" indent="-285750">
              <a:buFontTx/>
              <a:buChar char="-"/>
            </a:pPr>
            <a:r>
              <a:rPr lang="en-US" sz="2800" dirty="0"/>
              <a:t>70% recycled plastics: old plastic bottles, beer cups, cosmetic packaging, plastic furniture </a:t>
            </a:r>
          </a:p>
          <a:p>
            <a:pPr marL="285750" indent="-285750">
              <a:buFontTx/>
              <a:buChar char="-"/>
            </a:pPr>
            <a:r>
              <a:rPr lang="en-US" sz="2800" dirty="0"/>
              <a:t>last 3 times longer</a:t>
            </a:r>
          </a:p>
        </p:txBody>
      </p:sp>
    </p:spTree>
    <p:extLst>
      <p:ext uri="{BB962C8B-B14F-4D97-AF65-F5344CB8AC3E}">
        <p14:creationId xmlns:p14="http://schemas.microsoft.com/office/powerpoint/2010/main" val="284916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C57C18-1A09-4BEA-B12F-39F99A4A5C5B}"/>
              </a:ext>
            </a:extLst>
          </p:cNvPr>
          <p:cNvSpPr>
            <a:spLocks noGrp="1"/>
          </p:cNvSpPr>
          <p:nvPr>
            <p:ph sz="quarter" idx="13"/>
          </p:nvPr>
        </p:nvSpPr>
        <p:spPr/>
        <p:txBody>
          <a:bodyPr/>
          <a:lstStyle/>
          <a:p>
            <a:pPr marL="514350" indent="-514350">
              <a:buFont typeface="+mj-lt"/>
              <a:buAutoNum type="arabicPeriod"/>
            </a:pPr>
            <a:r>
              <a:rPr lang="en-US" dirty="0"/>
              <a:t>Project Objectives</a:t>
            </a:r>
            <a:endParaRPr lang="en-AU" dirty="0"/>
          </a:p>
          <a:p>
            <a:pPr marL="514350" indent="-514350">
              <a:buFont typeface="+mj-lt"/>
              <a:buAutoNum type="arabicPeriod"/>
            </a:pPr>
            <a:r>
              <a:rPr lang="en-AU" dirty="0"/>
              <a:t>Background</a:t>
            </a:r>
          </a:p>
          <a:p>
            <a:pPr marL="514350" indent="-514350">
              <a:buFont typeface="+mj-lt"/>
              <a:buAutoNum type="arabicPeriod"/>
            </a:pPr>
            <a:r>
              <a:rPr lang="en-AU" dirty="0"/>
              <a:t>Using recycled materials on our roads</a:t>
            </a:r>
          </a:p>
          <a:p>
            <a:pPr marL="514350" indent="-514350">
              <a:buFont typeface="+mj-lt"/>
              <a:buAutoNum type="arabicPeriod"/>
            </a:pPr>
            <a:r>
              <a:rPr lang="en-AU" dirty="0"/>
              <a:t>Case studies </a:t>
            </a:r>
          </a:p>
          <a:p>
            <a:pPr marL="514350" indent="-514350">
              <a:buFont typeface="+mj-lt"/>
              <a:buAutoNum type="arabicPeriod"/>
            </a:pPr>
            <a:r>
              <a:rPr lang="en-AU" dirty="0"/>
              <a:t>Benefits</a:t>
            </a:r>
          </a:p>
          <a:p>
            <a:pPr marL="514350" indent="-514350">
              <a:buFont typeface="+mj-lt"/>
              <a:buAutoNum type="arabicPeriod"/>
            </a:pPr>
            <a:r>
              <a:rPr lang="en-AU" dirty="0"/>
              <a:t>Areas of concerns </a:t>
            </a:r>
          </a:p>
          <a:p>
            <a:pPr marL="514350" indent="-514350">
              <a:buFont typeface="+mj-lt"/>
              <a:buAutoNum type="arabicPeriod"/>
            </a:pPr>
            <a:r>
              <a:rPr lang="en-US" dirty="0"/>
              <a:t>Governance </a:t>
            </a:r>
            <a:endParaRPr lang="en-AU" dirty="0"/>
          </a:p>
          <a:p>
            <a:pPr marL="514350" indent="-514350">
              <a:buFont typeface="+mj-lt"/>
              <a:buAutoNum type="arabicPeriod"/>
            </a:pPr>
            <a:r>
              <a:rPr lang="en-AU" dirty="0"/>
              <a:t>Recommendations </a:t>
            </a:r>
          </a:p>
          <a:p>
            <a:endParaRPr lang="en-AU" dirty="0"/>
          </a:p>
        </p:txBody>
      </p:sp>
      <p:sp>
        <p:nvSpPr>
          <p:cNvPr id="5" name="Slide Number Placeholder 4">
            <a:extLst>
              <a:ext uri="{FF2B5EF4-FFF2-40B4-BE49-F238E27FC236}">
                <a16:creationId xmlns:a16="http://schemas.microsoft.com/office/drawing/2014/main" id="{EDED4FB2-4383-4362-B839-4F76E7570BC6}"/>
              </a:ext>
            </a:extLst>
          </p:cNvPr>
          <p:cNvSpPr>
            <a:spLocks noGrp="1"/>
          </p:cNvSpPr>
          <p:nvPr>
            <p:ph type="sldNum" sz="quarter" idx="17"/>
          </p:nvPr>
        </p:nvSpPr>
        <p:spPr/>
        <p:txBody>
          <a:bodyPr/>
          <a:lstStyle/>
          <a:p>
            <a:fld id="{14D6E1F2-2DC1-4E57-93C2-66DA1D6383D9}" type="slidenum">
              <a:rPr lang="en-AU" smtClean="0"/>
              <a:pPr/>
              <a:t>2</a:t>
            </a:fld>
            <a:endParaRPr lang="en-AU" dirty="0"/>
          </a:p>
        </p:txBody>
      </p:sp>
      <p:sp>
        <p:nvSpPr>
          <p:cNvPr id="7" name="Content Placeholder 6">
            <a:extLst>
              <a:ext uri="{FF2B5EF4-FFF2-40B4-BE49-F238E27FC236}">
                <a16:creationId xmlns:a16="http://schemas.microsoft.com/office/drawing/2014/main" id="{56FE5BB5-26BA-4E8E-B84C-4A858BC673B4}"/>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3331832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DB5422-BE45-4417-A783-F423BAB575A3}"/>
              </a:ext>
            </a:extLst>
          </p:cNvPr>
          <p:cNvSpPr>
            <a:spLocks noGrp="1"/>
          </p:cNvSpPr>
          <p:nvPr>
            <p:ph sz="quarter" idx="13"/>
          </p:nvPr>
        </p:nvSpPr>
        <p:spPr/>
        <p:txBody>
          <a:bodyPr>
            <a:normAutofit lnSpcReduction="10000"/>
          </a:bodyPr>
          <a:lstStyle/>
          <a:p>
            <a:pPr>
              <a:spcAft>
                <a:spcPts val="600"/>
              </a:spcAft>
            </a:pPr>
            <a:r>
              <a:rPr lang="en-US" dirty="0"/>
              <a:t>Canada – City of Vancouver </a:t>
            </a:r>
          </a:p>
          <a:p>
            <a:pPr>
              <a:spcAft>
                <a:spcPts val="600"/>
              </a:spcAft>
            </a:pPr>
            <a:r>
              <a:rPr lang="en-US" dirty="0"/>
              <a:t>Converting 100% plastics into wax which is compatible with WMA and high RAP content</a:t>
            </a:r>
          </a:p>
          <a:p>
            <a:pPr>
              <a:spcAft>
                <a:spcPts val="600"/>
              </a:spcAft>
            </a:pPr>
            <a:r>
              <a:rPr lang="en-US" dirty="0"/>
              <a:t>The City had a set of criteria when considering new technology:</a:t>
            </a:r>
          </a:p>
          <a:p>
            <a:pPr lvl="1">
              <a:spcAft>
                <a:spcPts val="600"/>
              </a:spcAft>
            </a:pPr>
            <a:r>
              <a:rPr lang="en-US" dirty="0"/>
              <a:t>no additional infrastructure required to produce WMA</a:t>
            </a:r>
          </a:p>
          <a:p>
            <a:pPr lvl="1">
              <a:spcAft>
                <a:spcPts val="600"/>
              </a:spcAft>
            </a:pPr>
            <a:r>
              <a:rPr lang="en-US" dirty="0"/>
              <a:t>no major change to operations during trial</a:t>
            </a:r>
          </a:p>
          <a:p>
            <a:pPr lvl="1">
              <a:spcAft>
                <a:spcPts val="600"/>
              </a:spcAft>
            </a:pPr>
            <a:r>
              <a:rPr lang="en-US" dirty="0"/>
              <a:t>current mix designs are used</a:t>
            </a:r>
          </a:p>
          <a:p>
            <a:pPr lvl="1">
              <a:spcAft>
                <a:spcPts val="600"/>
              </a:spcAft>
            </a:pPr>
            <a:r>
              <a:rPr lang="en-US" dirty="0"/>
              <a:t>use of RAP continues</a:t>
            </a:r>
          </a:p>
          <a:p>
            <a:pPr lvl="1">
              <a:spcAft>
                <a:spcPts val="600"/>
              </a:spcAft>
            </a:pPr>
            <a:r>
              <a:rPr lang="en-US" dirty="0"/>
              <a:t>re-recyclability of asphalt would continue </a:t>
            </a:r>
          </a:p>
          <a:p>
            <a:pPr lvl="1">
              <a:spcAft>
                <a:spcPts val="600"/>
              </a:spcAft>
            </a:pPr>
            <a:r>
              <a:rPr lang="en-US" dirty="0"/>
              <a:t>cost effective </a:t>
            </a:r>
          </a:p>
          <a:p>
            <a:pPr marL="0" indent="0">
              <a:buNone/>
            </a:pPr>
            <a:endParaRPr lang="en-AU" dirty="0"/>
          </a:p>
        </p:txBody>
      </p:sp>
      <p:sp>
        <p:nvSpPr>
          <p:cNvPr id="3" name="Content Placeholder 2">
            <a:extLst>
              <a:ext uri="{FF2B5EF4-FFF2-40B4-BE49-F238E27FC236}">
                <a16:creationId xmlns:a16="http://schemas.microsoft.com/office/drawing/2014/main" id="{41E267A8-AB82-41F6-9DCE-8D601BCBC032}"/>
              </a:ext>
            </a:extLst>
          </p:cNvPr>
          <p:cNvSpPr>
            <a:spLocks noGrp="1"/>
          </p:cNvSpPr>
          <p:nvPr>
            <p:ph sz="quarter" idx="14"/>
          </p:nvPr>
        </p:nvSpPr>
        <p:spPr/>
        <p:txBody>
          <a:bodyPr/>
          <a:lstStyle/>
          <a:p>
            <a:r>
              <a:rPr lang="en-US" dirty="0"/>
              <a:t>Case Studies – Overseas Experience </a:t>
            </a:r>
            <a:endParaRPr lang="en-AU" dirty="0"/>
          </a:p>
          <a:p>
            <a:endParaRPr lang="en-AU" dirty="0"/>
          </a:p>
        </p:txBody>
      </p:sp>
      <p:sp>
        <p:nvSpPr>
          <p:cNvPr id="5" name="Slide Number Placeholder 4">
            <a:extLst>
              <a:ext uri="{FF2B5EF4-FFF2-40B4-BE49-F238E27FC236}">
                <a16:creationId xmlns:a16="http://schemas.microsoft.com/office/drawing/2014/main" id="{410697BA-A272-4908-8351-25EEF92F5766}"/>
              </a:ext>
            </a:extLst>
          </p:cNvPr>
          <p:cNvSpPr>
            <a:spLocks noGrp="1"/>
          </p:cNvSpPr>
          <p:nvPr>
            <p:ph type="sldNum" sz="quarter" idx="17"/>
          </p:nvPr>
        </p:nvSpPr>
        <p:spPr/>
        <p:txBody>
          <a:bodyPr/>
          <a:lstStyle/>
          <a:p>
            <a:fld id="{14D6E1F2-2DC1-4E57-93C2-66DA1D6383D9}" type="slidenum">
              <a:rPr lang="en-AU" smtClean="0"/>
              <a:pPr/>
              <a:t>20</a:t>
            </a:fld>
            <a:endParaRPr lang="en-AU" dirty="0"/>
          </a:p>
        </p:txBody>
      </p:sp>
    </p:spTree>
    <p:extLst>
      <p:ext uri="{BB962C8B-B14F-4D97-AF65-F5344CB8AC3E}">
        <p14:creationId xmlns:p14="http://schemas.microsoft.com/office/powerpoint/2010/main" val="3414407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529BD7-E096-4AA9-BF50-37A63F3FF670}"/>
              </a:ext>
            </a:extLst>
          </p:cNvPr>
          <p:cNvSpPr>
            <a:spLocks noGrp="1"/>
          </p:cNvSpPr>
          <p:nvPr>
            <p:ph sz="quarter" idx="13"/>
          </p:nvPr>
        </p:nvSpPr>
        <p:spPr>
          <a:xfrm>
            <a:off x="2527444" y="2054831"/>
            <a:ext cx="8883506" cy="4306282"/>
          </a:xfrm>
        </p:spPr>
        <p:txBody>
          <a:bodyPr/>
          <a:lstStyle/>
          <a:p>
            <a:pPr marL="342900" indent="-342900">
              <a:buFontTx/>
              <a:buChar char="-"/>
            </a:pPr>
            <a:r>
              <a:rPr lang="en-US" sz="2800" dirty="0"/>
              <a:t>First built in 2002</a:t>
            </a:r>
          </a:p>
          <a:p>
            <a:pPr marL="342900" indent="-342900">
              <a:buFontTx/>
              <a:buChar char="-"/>
            </a:pPr>
            <a:r>
              <a:rPr lang="en-US" sz="2800" dirty="0"/>
              <a:t>Technology by Prof Vasudevan </a:t>
            </a:r>
          </a:p>
          <a:p>
            <a:pPr marL="342900" indent="-342900">
              <a:buFontTx/>
              <a:buChar char="-"/>
            </a:pPr>
            <a:r>
              <a:rPr lang="en-US" sz="2800" dirty="0"/>
              <a:t>Mix shredded plastic to hot bitumen and aggregate </a:t>
            </a:r>
          </a:p>
          <a:p>
            <a:pPr marL="342900" indent="-342900">
              <a:buFontTx/>
              <a:buChar char="-"/>
            </a:pPr>
            <a:r>
              <a:rPr lang="en-US" sz="2800" dirty="0"/>
              <a:t>Mainly used on rural and lightly loaded roads </a:t>
            </a:r>
          </a:p>
          <a:p>
            <a:pPr marL="342900" indent="-342900">
              <a:buFontTx/>
              <a:buChar char="-"/>
            </a:pPr>
            <a:r>
              <a:rPr lang="en-US" sz="2800" dirty="0"/>
              <a:t>2015, mandatory to use waste plastic on urban roads </a:t>
            </a:r>
            <a:endParaRPr lang="en-AU" sz="2800" dirty="0"/>
          </a:p>
        </p:txBody>
      </p:sp>
      <p:sp>
        <p:nvSpPr>
          <p:cNvPr id="3" name="Content Placeholder 2">
            <a:extLst>
              <a:ext uri="{FF2B5EF4-FFF2-40B4-BE49-F238E27FC236}">
                <a16:creationId xmlns:a16="http://schemas.microsoft.com/office/drawing/2014/main" id="{78714071-E04C-4990-8D24-DB4E1F07E588}"/>
              </a:ext>
            </a:extLst>
          </p:cNvPr>
          <p:cNvSpPr>
            <a:spLocks noGrp="1"/>
          </p:cNvSpPr>
          <p:nvPr>
            <p:ph sz="quarter" idx="14"/>
          </p:nvPr>
        </p:nvSpPr>
        <p:spPr/>
        <p:txBody>
          <a:bodyPr/>
          <a:lstStyle/>
          <a:p>
            <a:r>
              <a:rPr lang="en-US" dirty="0"/>
              <a:t>Case Studies – Overseas Experience </a:t>
            </a:r>
            <a:endParaRPr lang="en-AU" dirty="0"/>
          </a:p>
          <a:p>
            <a:endParaRPr lang="en-US" dirty="0"/>
          </a:p>
        </p:txBody>
      </p:sp>
      <p:sp>
        <p:nvSpPr>
          <p:cNvPr id="5" name="Slide Number Placeholder 4">
            <a:extLst>
              <a:ext uri="{FF2B5EF4-FFF2-40B4-BE49-F238E27FC236}">
                <a16:creationId xmlns:a16="http://schemas.microsoft.com/office/drawing/2014/main" id="{BC3F13F7-5D53-49FF-A9E9-AF3B02295911}"/>
              </a:ext>
            </a:extLst>
          </p:cNvPr>
          <p:cNvSpPr>
            <a:spLocks noGrp="1"/>
          </p:cNvSpPr>
          <p:nvPr>
            <p:ph type="sldNum" sz="quarter" idx="17"/>
          </p:nvPr>
        </p:nvSpPr>
        <p:spPr/>
        <p:txBody>
          <a:bodyPr/>
          <a:lstStyle/>
          <a:p>
            <a:fld id="{14D6E1F2-2DC1-4E57-93C2-66DA1D6383D9}" type="slidenum">
              <a:rPr lang="en-AU" smtClean="0"/>
              <a:pPr/>
              <a:t>21</a:t>
            </a:fld>
            <a:endParaRPr lang="en-AU" dirty="0"/>
          </a:p>
        </p:txBody>
      </p:sp>
      <p:sp>
        <p:nvSpPr>
          <p:cNvPr id="4" name="Content Placeholder 5">
            <a:extLst>
              <a:ext uri="{FF2B5EF4-FFF2-40B4-BE49-F238E27FC236}">
                <a16:creationId xmlns:a16="http://schemas.microsoft.com/office/drawing/2014/main" id="{C53F4713-0DE3-0B05-EC65-96CDA207CF71}"/>
              </a:ext>
            </a:extLst>
          </p:cNvPr>
          <p:cNvSpPr txBox="1">
            <a:spLocks/>
          </p:cNvSpPr>
          <p:nvPr/>
        </p:nvSpPr>
        <p:spPr>
          <a:xfrm>
            <a:off x="781050" y="1254125"/>
            <a:ext cx="10629900" cy="51069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India </a:t>
            </a:r>
            <a:endParaRPr lang="en-AU" dirty="0"/>
          </a:p>
        </p:txBody>
      </p:sp>
    </p:spTree>
    <p:extLst>
      <p:ext uri="{BB962C8B-B14F-4D97-AF65-F5344CB8AC3E}">
        <p14:creationId xmlns:p14="http://schemas.microsoft.com/office/powerpoint/2010/main" val="2032459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529BD7-E096-4AA9-BF50-37A63F3FF670}"/>
              </a:ext>
            </a:extLst>
          </p:cNvPr>
          <p:cNvSpPr>
            <a:spLocks noGrp="1"/>
          </p:cNvSpPr>
          <p:nvPr>
            <p:ph sz="quarter" idx="13"/>
          </p:nvPr>
        </p:nvSpPr>
        <p:spPr/>
        <p:txBody>
          <a:bodyPr/>
          <a:lstStyle/>
          <a:p>
            <a:pPr>
              <a:spcAft>
                <a:spcPts val="600"/>
              </a:spcAft>
            </a:pPr>
            <a:r>
              <a:rPr lang="en-US" dirty="0"/>
              <a:t>Reduced landfill</a:t>
            </a:r>
          </a:p>
          <a:p>
            <a:pPr>
              <a:spcAft>
                <a:spcPts val="600"/>
              </a:spcAft>
            </a:pPr>
            <a:r>
              <a:rPr lang="en-US" dirty="0"/>
              <a:t>Reduced reliance on virgin non-renewable resources</a:t>
            </a:r>
          </a:p>
          <a:p>
            <a:pPr>
              <a:spcAft>
                <a:spcPts val="600"/>
              </a:spcAft>
            </a:pPr>
            <a:r>
              <a:rPr lang="en-US" dirty="0"/>
              <a:t>Improved road building material options</a:t>
            </a:r>
          </a:p>
          <a:p>
            <a:pPr>
              <a:spcAft>
                <a:spcPts val="600"/>
              </a:spcAft>
            </a:pPr>
            <a:r>
              <a:rPr lang="en-US" dirty="0"/>
              <a:t>It is a consistent and reliable source of recycled materials </a:t>
            </a:r>
          </a:p>
          <a:p>
            <a:pPr>
              <a:spcAft>
                <a:spcPts val="600"/>
              </a:spcAft>
            </a:pPr>
            <a:r>
              <a:rPr lang="en-US" dirty="0"/>
              <a:t>Improved sustainability</a:t>
            </a:r>
          </a:p>
          <a:p>
            <a:pPr>
              <a:spcAft>
                <a:spcPts val="600"/>
              </a:spcAft>
            </a:pPr>
            <a:r>
              <a:rPr lang="en-US" dirty="0"/>
              <a:t>Climate and infrastructure resilience benefits </a:t>
            </a:r>
          </a:p>
        </p:txBody>
      </p:sp>
      <p:sp>
        <p:nvSpPr>
          <p:cNvPr id="3" name="Content Placeholder 2">
            <a:extLst>
              <a:ext uri="{FF2B5EF4-FFF2-40B4-BE49-F238E27FC236}">
                <a16:creationId xmlns:a16="http://schemas.microsoft.com/office/drawing/2014/main" id="{78714071-E04C-4990-8D24-DB4E1F07E588}"/>
              </a:ext>
            </a:extLst>
          </p:cNvPr>
          <p:cNvSpPr>
            <a:spLocks noGrp="1"/>
          </p:cNvSpPr>
          <p:nvPr>
            <p:ph sz="quarter" idx="14"/>
          </p:nvPr>
        </p:nvSpPr>
        <p:spPr/>
        <p:txBody>
          <a:bodyPr/>
          <a:lstStyle/>
          <a:p>
            <a:r>
              <a:rPr lang="en-US" dirty="0"/>
              <a:t>5. Benefits of using recycled plastics</a:t>
            </a:r>
          </a:p>
        </p:txBody>
      </p:sp>
      <p:sp>
        <p:nvSpPr>
          <p:cNvPr id="5" name="Slide Number Placeholder 4">
            <a:extLst>
              <a:ext uri="{FF2B5EF4-FFF2-40B4-BE49-F238E27FC236}">
                <a16:creationId xmlns:a16="http://schemas.microsoft.com/office/drawing/2014/main" id="{BC3F13F7-5D53-49FF-A9E9-AF3B02295911}"/>
              </a:ext>
            </a:extLst>
          </p:cNvPr>
          <p:cNvSpPr>
            <a:spLocks noGrp="1"/>
          </p:cNvSpPr>
          <p:nvPr>
            <p:ph type="sldNum" sz="quarter" idx="17"/>
          </p:nvPr>
        </p:nvSpPr>
        <p:spPr/>
        <p:txBody>
          <a:bodyPr/>
          <a:lstStyle/>
          <a:p>
            <a:fld id="{14D6E1F2-2DC1-4E57-93C2-66DA1D6383D9}" type="slidenum">
              <a:rPr lang="en-AU" smtClean="0"/>
              <a:pPr/>
              <a:t>22</a:t>
            </a:fld>
            <a:endParaRPr lang="en-AU" dirty="0"/>
          </a:p>
        </p:txBody>
      </p:sp>
    </p:spTree>
    <p:extLst>
      <p:ext uri="{BB962C8B-B14F-4D97-AF65-F5344CB8AC3E}">
        <p14:creationId xmlns:p14="http://schemas.microsoft.com/office/powerpoint/2010/main" val="3521418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A1BB0B-8B95-4326-9C4D-325FDCC44ACC}"/>
              </a:ext>
            </a:extLst>
          </p:cNvPr>
          <p:cNvSpPr>
            <a:spLocks noGrp="1"/>
          </p:cNvSpPr>
          <p:nvPr>
            <p:ph sz="quarter" idx="13"/>
          </p:nvPr>
        </p:nvSpPr>
        <p:spPr/>
        <p:txBody>
          <a:bodyPr/>
          <a:lstStyle/>
          <a:p>
            <a:pPr>
              <a:spcAft>
                <a:spcPts val="600"/>
              </a:spcAft>
            </a:pPr>
            <a:r>
              <a:rPr lang="en-US" dirty="0"/>
              <a:t>OH&amp;S – possibility of highly toxic emissions, fuming, toxic elements remain in environment and build up in food chain</a:t>
            </a:r>
          </a:p>
          <a:p>
            <a:pPr>
              <a:spcAft>
                <a:spcPts val="600"/>
              </a:spcAft>
            </a:pPr>
            <a:r>
              <a:rPr lang="en-US" dirty="0"/>
              <a:t>Microplastics – breaking down into tiny particles, threat to marine life</a:t>
            </a:r>
          </a:p>
          <a:p>
            <a:pPr>
              <a:spcAft>
                <a:spcPts val="600"/>
              </a:spcAft>
            </a:pPr>
            <a:r>
              <a:rPr lang="en-US" dirty="0"/>
              <a:t>Re-recyclability – no studies done to date  </a:t>
            </a:r>
          </a:p>
          <a:p>
            <a:pPr>
              <a:spcAft>
                <a:spcPts val="600"/>
              </a:spcAft>
            </a:pPr>
            <a:r>
              <a:rPr lang="en-US" dirty="0"/>
              <a:t>Storage stability – storage at high temperature could affect properties </a:t>
            </a:r>
          </a:p>
          <a:p>
            <a:pPr>
              <a:spcAft>
                <a:spcPts val="600"/>
              </a:spcAft>
            </a:pPr>
            <a:r>
              <a:rPr lang="en-US" dirty="0"/>
              <a:t>Materials lifecycle sustainability – use of ISCA Materials calculator </a:t>
            </a:r>
            <a:endParaRPr lang="en-AU" dirty="0"/>
          </a:p>
        </p:txBody>
      </p:sp>
      <p:sp>
        <p:nvSpPr>
          <p:cNvPr id="3" name="Content Placeholder 2">
            <a:extLst>
              <a:ext uri="{FF2B5EF4-FFF2-40B4-BE49-F238E27FC236}">
                <a16:creationId xmlns:a16="http://schemas.microsoft.com/office/drawing/2014/main" id="{A181F4E9-A46D-4724-94DE-978DFAA5BC75}"/>
              </a:ext>
            </a:extLst>
          </p:cNvPr>
          <p:cNvSpPr>
            <a:spLocks noGrp="1"/>
          </p:cNvSpPr>
          <p:nvPr>
            <p:ph sz="quarter" idx="14"/>
          </p:nvPr>
        </p:nvSpPr>
        <p:spPr>
          <a:xfrm>
            <a:off x="183070" y="71438"/>
            <a:ext cx="11241132" cy="685799"/>
          </a:xfrm>
        </p:spPr>
        <p:txBody>
          <a:bodyPr/>
          <a:lstStyle/>
          <a:p>
            <a:r>
              <a:rPr lang="en-US" dirty="0"/>
              <a:t>6. Areas of Concern</a:t>
            </a:r>
            <a:endParaRPr lang="en-AU" dirty="0"/>
          </a:p>
        </p:txBody>
      </p:sp>
      <p:sp>
        <p:nvSpPr>
          <p:cNvPr id="5" name="Slide Number Placeholder 4">
            <a:extLst>
              <a:ext uri="{FF2B5EF4-FFF2-40B4-BE49-F238E27FC236}">
                <a16:creationId xmlns:a16="http://schemas.microsoft.com/office/drawing/2014/main" id="{74573E02-97A8-4D10-BE55-4ECCE7A470D4}"/>
              </a:ext>
            </a:extLst>
          </p:cNvPr>
          <p:cNvSpPr>
            <a:spLocks noGrp="1"/>
          </p:cNvSpPr>
          <p:nvPr>
            <p:ph type="sldNum" sz="quarter" idx="17"/>
          </p:nvPr>
        </p:nvSpPr>
        <p:spPr/>
        <p:txBody>
          <a:bodyPr/>
          <a:lstStyle/>
          <a:p>
            <a:fld id="{14D6E1F2-2DC1-4E57-93C2-66DA1D6383D9}" type="slidenum">
              <a:rPr lang="en-AU" smtClean="0"/>
              <a:pPr/>
              <a:t>23</a:t>
            </a:fld>
            <a:endParaRPr lang="en-AU" dirty="0"/>
          </a:p>
        </p:txBody>
      </p:sp>
    </p:spTree>
    <p:extLst>
      <p:ext uri="{BB962C8B-B14F-4D97-AF65-F5344CB8AC3E}">
        <p14:creationId xmlns:p14="http://schemas.microsoft.com/office/powerpoint/2010/main" val="3739785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2EC2B3-B12E-4ECA-AA46-01E202AC2AA4}"/>
              </a:ext>
            </a:extLst>
          </p:cNvPr>
          <p:cNvSpPr>
            <a:spLocks noGrp="1"/>
          </p:cNvSpPr>
          <p:nvPr>
            <p:ph sz="quarter" idx="13"/>
          </p:nvPr>
        </p:nvSpPr>
        <p:spPr/>
        <p:txBody>
          <a:bodyPr>
            <a:normAutofit fontScale="92500" lnSpcReduction="10000"/>
          </a:bodyPr>
          <a:lstStyle/>
          <a:p>
            <a:r>
              <a:rPr lang="en-US" dirty="0"/>
              <a:t>The need to address sustainability issues while maintaining pavement performance </a:t>
            </a:r>
          </a:p>
          <a:p>
            <a:r>
              <a:rPr lang="en-US" dirty="0"/>
              <a:t>Use of recycled plastics on roads in Australia is still new</a:t>
            </a:r>
          </a:p>
          <a:p>
            <a:r>
              <a:rPr lang="en-US" dirty="0"/>
              <a:t>Concerns over the incorporation of ‘other’ additives </a:t>
            </a:r>
          </a:p>
          <a:p>
            <a:r>
              <a:rPr lang="en-US" dirty="0"/>
              <a:t>EAPA position statement on waste in asphalt </a:t>
            </a:r>
          </a:p>
          <a:p>
            <a:r>
              <a:rPr lang="en-US" dirty="0"/>
              <a:t>Waste legislation is ill-defined and complex</a:t>
            </a:r>
          </a:p>
          <a:p>
            <a:r>
              <a:rPr lang="en-US" dirty="0"/>
              <a:t>Benefits of recycling with respect to hazard classification and risk assessment is unknown </a:t>
            </a:r>
          </a:p>
          <a:p>
            <a:r>
              <a:rPr lang="en-US" dirty="0"/>
              <a:t>One of the common hurdles (AU, NZ, EU) is the lack of confidence in the quality of recycled materials </a:t>
            </a:r>
          </a:p>
          <a:p>
            <a:r>
              <a:rPr lang="en-US" dirty="0"/>
              <a:t>There is a need for an Australian framework </a:t>
            </a:r>
          </a:p>
          <a:p>
            <a:r>
              <a:rPr lang="en-US" dirty="0"/>
              <a:t>Adoption of Environmental Product Declarations (EPD) </a:t>
            </a:r>
            <a:endParaRPr lang="en-AU" dirty="0"/>
          </a:p>
        </p:txBody>
      </p:sp>
      <p:sp>
        <p:nvSpPr>
          <p:cNvPr id="3" name="Content Placeholder 2">
            <a:extLst>
              <a:ext uri="{FF2B5EF4-FFF2-40B4-BE49-F238E27FC236}">
                <a16:creationId xmlns:a16="http://schemas.microsoft.com/office/drawing/2014/main" id="{2B0A03EC-5A0E-484A-B6C3-6905F3C5D56E}"/>
              </a:ext>
            </a:extLst>
          </p:cNvPr>
          <p:cNvSpPr>
            <a:spLocks noGrp="1"/>
          </p:cNvSpPr>
          <p:nvPr>
            <p:ph sz="quarter" idx="14"/>
          </p:nvPr>
        </p:nvSpPr>
        <p:spPr/>
        <p:txBody>
          <a:bodyPr/>
          <a:lstStyle/>
          <a:p>
            <a:r>
              <a:rPr lang="en-US" dirty="0"/>
              <a:t>7. Governance Framework  </a:t>
            </a:r>
            <a:endParaRPr lang="en-AU" dirty="0"/>
          </a:p>
        </p:txBody>
      </p:sp>
      <p:sp>
        <p:nvSpPr>
          <p:cNvPr id="5" name="Slide Number Placeholder 4">
            <a:extLst>
              <a:ext uri="{FF2B5EF4-FFF2-40B4-BE49-F238E27FC236}">
                <a16:creationId xmlns:a16="http://schemas.microsoft.com/office/drawing/2014/main" id="{BE20AA49-1F7E-4E19-A47E-22BF30E1E64D}"/>
              </a:ext>
            </a:extLst>
          </p:cNvPr>
          <p:cNvSpPr>
            <a:spLocks noGrp="1"/>
          </p:cNvSpPr>
          <p:nvPr>
            <p:ph type="sldNum" sz="quarter" idx="17"/>
          </p:nvPr>
        </p:nvSpPr>
        <p:spPr/>
        <p:txBody>
          <a:bodyPr/>
          <a:lstStyle/>
          <a:p>
            <a:fld id="{14D6E1F2-2DC1-4E57-93C2-66DA1D6383D9}" type="slidenum">
              <a:rPr lang="en-AU" smtClean="0"/>
              <a:pPr/>
              <a:t>24</a:t>
            </a:fld>
            <a:endParaRPr lang="en-AU" dirty="0"/>
          </a:p>
        </p:txBody>
      </p:sp>
    </p:spTree>
    <p:extLst>
      <p:ext uri="{BB962C8B-B14F-4D97-AF65-F5344CB8AC3E}">
        <p14:creationId xmlns:p14="http://schemas.microsoft.com/office/powerpoint/2010/main" val="1374162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5E9AFF-0E1C-4D17-A474-60AA09FB84EF}"/>
              </a:ext>
            </a:extLst>
          </p:cNvPr>
          <p:cNvSpPr>
            <a:spLocks noGrp="1"/>
          </p:cNvSpPr>
          <p:nvPr>
            <p:ph sz="quarter" idx="13"/>
          </p:nvPr>
        </p:nvSpPr>
        <p:spPr/>
        <p:txBody>
          <a:bodyPr/>
          <a:lstStyle/>
          <a:p>
            <a:r>
              <a:rPr lang="en-US" b="1" u="sng" dirty="0"/>
              <a:t>Performance based </a:t>
            </a:r>
            <a:r>
              <a:rPr lang="en-US" dirty="0"/>
              <a:t>and prescriptive approach </a:t>
            </a:r>
          </a:p>
          <a:p>
            <a:r>
              <a:rPr lang="en-US" dirty="0"/>
              <a:t>Desired performance level but does not make demands on how it is achieved </a:t>
            </a:r>
          </a:p>
          <a:p>
            <a:r>
              <a:rPr lang="en-US" dirty="0"/>
              <a:t>Encourages flexibility in innovation</a:t>
            </a:r>
          </a:p>
          <a:p>
            <a:r>
              <a:rPr lang="en-US" dirty="0"/>
              <a:t>Performance based airport asphalt specification (AAPA, 2018)</a:t>
            </a:r>
          </a:p>
          <a:p>
            <a:pPr lvl="1"/>
            <a:r>
              <a:rPr lang="en-US" dirty="0"/>
              <a:t>warranty schedules</a:t>
            </a:r>
          </a:p>
          <a:p>
            <a:pPr lvl="1"/>
            <a:r>
              <a:rPr lang="en-US" dirty="0"/>
              <a:t>tender schedules</a:t>
            </a:r>
          </a:p>
          <a:p>
            <a:pPr lvl="1"/>
            <a:r>
              <a:rPr lang="en-US" dirty="0"/>
              <a:t>risk and maintenance pricing …. </a:t>
            </a:r>
          </a:p>
          <a:p>
            <a:r>
              <a:rPr lang="en-US" dirty="0"/>
              <a:t>Risk allocation – producers main risk bearers </a:t>
            </a:r>
          </a:p>
          <a:p>
            <a:pPr lvl="1"/>
            <a:r>
              <a:rPr lang="en-US" dirty="0"/>
              <a:t>principles and warranties to be considered </a:t>
            </a:r>
            <a:endParaRPr lang="en-AU" dirty="0"/>
          </a:p>
        </p:txBody>
      </p:sp>
      <p:sp>
        <p:nvSpPr>
          <p:cNvPr id="3" name="Content Placeholder 2">
            <a:extLst>
              <a:ext uri="{FF2B5EF4-FFF2-40B4-BE49-F238E27FC236}">
                <a16:creationId xmlns:a16="http://schemas.microsoft.com/office/drawing/2014/main" id="{D04F4635-9C11-40A5-9283-45C80C1D1A31}"/>
              </a:ext>
            </a:extLst>
          </p:cNvPr>
          <p:cNvSpPr>
            <a:spLocks noGrp="1"/>
          </p:cNvSpPr>
          <p:nvPr>
            <p:ph sz="quarter" idx="14"/>
          </p:nvPr>
        </p:nvSpPr>
        <p:spPr/>
        <p:txBody>
          <a:bodyPr/>
          <a:lstStyle/>
          <a:p>
            <a:r>
              <a:rPr lang="en-US" dirty="0"/>
              <a:t>Specification</a:t>
            </a:r>
            <a:endParaRPr lang="en-AU" dirty="0"/>
          </a:p>
        </p:txBody>
      </p:sp>
      <p:sp>
        <p:nvSpPr>
          <p:cNvPr id="5" name="Slide Number Placeholder 4">
            <a:extLst>
              <a:ext uri="{FF2B5EF4-FFF2-40B4-BE49-F238E27FC236}">
                <a16:creationId xmlns:a16="http://schemas.microsoft.com/office/drawing/2014/main" id="{6A8CB06B-C97C-44C4-9A3A-DFF9EB6155DA}"/>
              </a:ext>
            </a:extLst>
          </p:cNvPr>
          <p:cNvSpPr>
            <a:spLocks noGrp="1"/>
          </p:cNvSpPr>
          <p:nvPr>
            <p:ph type="sldNum" sz="quarter" idx="17"/>
          </p:nvPr>
        </p:nvSpPr>
        <p:spPr/>
        <p:txBody>
          <a:bodyPr/>
          <a:lstStyle/>
          <a:p>
            <a:fld id="{14D6E1F2-2DC1-4E57-93C2-66DA1D6383D9}" type="slidenum">
              <a:rPr lang="en-AU" smtClean="0"/>
              <a:pPr/>
              <a:t>25</a:t>
            </a:fld>
            <a:endParaRPr lang="en-AU" dirty="0"/>
          </a:p>
        </p:txBody>
      </p:sp>
    </p:spTree>
    <p:extLst>
      <p:ext uri="{BB962C8B-B14F-4D97-AF65-F5344CB8AC3E}">
        <p14:creationId xmlns:p14="http://schemas.microsoft.com/office/powerpoint/2010/main" val="878643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8DE474-14DB-4B2F-80BB-DC4697F107F5}"/>
              </a:ext>
            </a:extLst>
          </p:cNvPr>
          <p:cNvSpPr>
            <a:spLocks noGrp="1"/>
          </p:cNvSpPr>
          <p:nvPr>
            <p:ph sz="quarter" idx="13"/>
          </p:nvPr>
        </p:nvSpPr>
        <p:spPr/>
        <p:txBody>
          <a:bodyPr>
            <a:normAutofit/>
          </a:bodyPr>
          <a:lstStyle/>
          <a:p>
            <a:pPr marL="514350" indent="-514350">
              <a:buFont typeface="+mj-lt"/>
              <a:buAutoNum type="arabicPeriod"/>
            </a:pPr>
            <a:r>
              <a:rPr lang="en-US" dirty="0"/>
              <a:t>Governing framework</a:t>
            </a:r>
          </a:p>
          <a:p>
            <a:pPr marL="514350" indent="-514350">
              <a:buFont typeface="+mj-lt"/>
              <a:buAutoNum type="arabicPeriod"/>
            </a:pPr>
            <a:r>
              <a:rPr lang="en-US" dirty="0"/>
              <a:t>Independent review</a:t>
            </a:r>
          </a:p>
          <a:p>
            <a:pPr marL="514350" indent="-514350">
              <a:buFont typeface="+mj-lt"/>
              <a:buAutoNum type="arabicPeriod"/>
            </a:pPr>
            <a:r>
              <a:rPr lang="en-US" dirty="0"/>
              <a:t>Long term economic benefit</a:t>
            </a:r>
          </a:p>
          <a:p>
            <a:pPr marL="514350" indent="-514350">
              <a:buFont typeface="+mj-lt"/>
              <a:buAutoNum type="arabicPeriod"/>
            </a:pPr>
            <a:r>
              <a:rPr lang="en-US" dirty="0"/>
              <a:t>Lifecycle sustainability assessment</a:t>
            </a:r>
          </a:p>
          <a:p>
            <a:pPr marL="514350" indent="-514350">
              <a:buFont typeface="+mj-lt"/>
              <a:buAutoNum type="arabicPeriod"/>
            </a:pPr>
            <a:r>
              <a:rPr lang="en-US" dirty="0"/>
              <a:t>The use of HDPE and LDPE</a:t>
            </a:r>
          </a:p>
          <a:p>
            <a:pPr marL="514350" indent="-514350">
              <a:buFont typeface="+mj-lt"/>
              <a:buAutoNum type="arabicPeriod"/>
            </a:pPr>
            <a:r>
              <a:rPr lang="en-US" dirty="0"/>
              <a:t>Performance and prescriptive based specification </a:t>
            </a:r>
          </a:p>
          <a:p>
            <a:pPr marL="514350" indent="-514350">
              <a:buFont typeface="+mj-lt"/>
              <a:buAutoNum type="arabicPeriod"/>
            </a:pPr>
            <a:r>
              <a:rPr lang="en-US" dirty="0"/>
              <a:t>Road trials</a:t>
            </a:r>
          </a:p>
          <a:p>
            <a:pPr marL="514350" indent="-514350">
              <a:buFont typeface="+mj-lt"/>
              <a:buAutoNum type="arabicPeriod"/>
            </a:pPr>
            <a:r>
              <a:rPr lang="en-US" dirty="0"/>
              <a:t>Sprayed sealing research</a:t>
            </a:r>
          </a:p>
          <a:p>
            <a:pPr marL="514350" indent="-514350">
              <a:buFont typeface="+mj-lt"/>
              <a:buAutoNum type="arabicPeriod"/>
            </a:pPr>
            <a:r>
              <a:rPr lang="en-US" dirty="0"/>
              <a:t>Monitoring complimentary projects  </a:t>
            </a:r>
            <a:endParaRPr lang="en-AU" dirty="0"/>
          </a:p>
        </p:txBody>
      </p:sp>
      <p:sp>
        <p:nvSpPr>
          <p:cNvPr id="3" name="Content Placeholder 2">
            <a:extLst>
              <a:ext uri="{FF2B5EF4-FFF2-40B4-BE49-F238E27FC236}">
                <a16:creationId xmlns:a16="http://schemas.microsoft.com/office/drawing/2014/main" id="{B0F78FCC-9E41-4475-9B31-3980BE30F4A8}"/>
              </a:ext>
            </a:extLst>
          </p:cNvPr>
          <p:cNvSpPr>
            <a:spLocks noGrp="1"/>
          </p:cNvSpPr>
          <p:nvPr>
            <p:ph sz="quarter" idx="14"/>
          </p:nvPr>
        </p:nvSpPr>
        <p:spPr/>
        <p:txBody>
          <a:bodyPr/>
          <a:lstStyle/>
          <a:p>
            <a:r>
              <a:rPr lang="en-US" dirty="0"/>
              <a:t>8. Recommendations </a:t>
            </a:r>
            <a:endParaRPr lang="en-AU" dirty="0"/>
          </a:p>
        </p:txBody>
      </p:sp>
      <p:sp>
        <p:nvSpPr>
          <p:cNvPr id="5" name="Slide Number Placeholder 4">
            <a:extLst>
              <a:ext uri="{FF2B5EF4-FFF2-40B4-BE49-F238E27FC236}">
                <a16:creationId xmlns:a16="http://schemas.microsoft.com/office/drawing/2014/main" id="{B8CF64C0-3F19-4A2F-8701-6B248D941133}"/>
              </a:ext>
            </a:extLst>
          </p:cNvPr>
          <p:cNvSpPr>
            <a:spLocks noGrp="1"/>
          </p:cNvSpPr>
          <p:nvPr>
            <p:ph type="sldNum" sz="quarter" idx="17"/>
          </p:nvPr>
        </p:nvSpPr>
        <p:spPr/>
        <p:txBody>
          <a:bodyPr/>
          <a:lstStyle/>
          <a:p>
            <a:fld id="{14D6E1F2-2DC1-4E57-93C2-66DA1D6383D9}" type="slidenum">
              <a:rPr lang="en-AU" smtClean="0"/>
              <a:pPr/>
              <a:t>26</a:t>
            </a:fld>
            <a:endParaRPr lang="en-AU" dirty="0"/>
          </a:p>
        </p:txBody>
      </p:sp>
    </p:spTree>
    <p:extLst>
      <p:ext uri="{BB962C8B-B14F-4D97-AF65-F5344CB8AC3E}">
        <p14:creationId xmlns:p14="http://schemas.microsoft.com/office/powerpoint/2010/main" val="1763052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CF115B09-F90C-4961-A939-1D08B8B592B7}"/>
              </a:ext>
            </a:extLst>
          </p:cNvPr>
          <p:cNvSpPr>
            <a:spLocks noGrp="1"/>
          </p:cNvSpPr>
          <p:nvPr>
            <p:ph sz="quarter" idx="14"/>
          </p:nvPr>
        </p:nvSpPr>
        <p:spPr/>
        <p:txBody>
          <a:bodyPr/>
          <a:lstStyle/>
          <a:p>
            <a:endParaRPr lang="en-AU"/>
          </a:p>
        </p:txBody>
      </p:sp>
      <p:sp>
        <p:nvSpPr>
          <p:cNvPr id="4" name="Date Placeholder 3">
            <a:extLst>
              <a:ext uri="{FF2B5EF4-FFF2-40B4-BE49-F238E27FC236}">
                <a16:creationId xmlns:a16="http://schemas.microsoft.com/office/drawing/2014/main" id="{89AA4316-038F-48DC-8ABB-79E1405B9BD6}"/>
              </a:ext>
            </a:extLst>
          </p:cNvPr>
          <p:cNvSpPr>
            <a:spLocks noGrp="1"/>
          </p:cNvSpPr>
          <p:nvPr>
            <p:ph type="dt" sz="half" idx="15"/>
          </p:nvPr>
        </p:nvSpPr>
        <p:spPr/>
        <p:txBody>
          <a:bodyPr/>
          <a:lstStyle/>
          <a:p>
            <a:fld id="{26C46578-054E-49F6-B2A1-21FD24C2BC8C}" type="datetime2">
              <a:rPr lang="en-AU" smtClean="0"/>
              <a:t>Friday, 12 April 2024</a:t>
            </a:fld>
            <a:endParaRPr lang="en-AU" dirty="0"/>
          </a:p>
        </p:txBody>
      </p:sp>
      <p:sp>
        <p:nvSpPr>
          <p:cNvPr id="5" name="Slide Number Placeholder 4">
            <a:extLst>
              <a:ext uri="{FF2B5EF4-FFF2-40B4-BE49-F238E27FC236}">
                <a16:creationId xmlns:a16="http://schemas.microsoft.com/office/drawing/2014/main" id="{7DB975B5-F9FD-4F4E-9E8F-376E1E7F3E6B}"/>
              </a:ext>
            </a:extLst>
          </p:cNvPr>
          <p:cNvSpPr>
            <a:spLocks noGrp="1"/>
          </p:cNvSpPr>
          <p:nvPr>
            <p:ph type="sldNum" sz="quarter" idx="17"/>
          </p:nvPr>
        </p:nvSpPr>
        <p:spPr/>
        <p:txBody>
          <a:bodyPr/>
          <a:lstStyle/>
          <a:p>
            <a:fld id="{14D6E1F2-2DC1-4E57-93C2-66DA1D6383D9}" type="slidenum">
              <a:rPr lang="en-AU" smtClean="0"/>
              <a:pPr/>
              <a:t>27</a:t>
            </a:fld>
            <a:endParaRPr lang="en-AU" dirty="0"/>
          </a:p>
        </p:txBody>
      </p:sp>
      <p:pic>
        <p:nvPicPr>
          <p:cNvPr id="6146" name="Picture 2" descr="Related image">
            <a:extLst>
              <a:ext uri="{FF2B5EF4-FFF2-40B4-BE49-F238E27FC236}">
                <a16:creationId xmlns:a16="http://schemas.microsoft.com/office/drawing/2014/main" id="{ADAAD203-7AF8-4BCF-BC92-96F97C38FB86}"/>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0" y="10106"/>
            <a:ext cx="12153845" cy="677645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42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C4F9DB-D173-4F99-BE3A-4A338D4926F7}"/>
              </a:ext>
            </a:extLst>
          </p:cNvPr>
          <p:cNvSpPr>
            <a:spLocks noGrp="1"/>
          </p:cNvSpPr>
          <p:nvPr>
            <p:ph type="sldNum" sz="quarter" idx="17"/>
          </p:nvPr>
        </p:nvSpPr>
        <p:spPr/>
        <p:txBody>
          <a:bodyPr/>
          <a:lstStyle/>
          <a:p>
            <a:fld id="{14D6E1F2-2DC1-4E57-93C2-66DA1D6383D9}" type="slidenum">
              <a:rPr lang="en-AU" smtClean="0"/>
              <a:pPr/>
              <a:t>28</a:t>
            </a:fld>
            <a:endParaRPr lang="en-AU" dirty="0"/>
          </a:p>
        </p:txBody>
      </p:sp>
      <p:sp>
        <p:nvSpPr>
          <p:cNvPr id="6" name="Text Placeholder 5">
            <a:extLst>
              <a:ext uri="{FF2B5EF4-FFF2-40B4-BE49-F238E27FC236}">
                <a16:creationId xmlns:a16="http://schemas.microsoft.com/office/drawing/2014/main" id="{A25161BB-6C8A-47D1-AF33-45DF468E11B6}"/>
              </a:ext>
            </a:extLst>
          </p:cNvPr>
          <p:cNvSpPr>
            <a:spLocks noGrp="1"/>
          </p:cNvSpPr>
          <p:nvPr>
            <p:ph type="body" sz="quarter" idx="18"/>
          </p:nvPr>
        </p:nvSpPr>
        <p:spPr/>
        <p:txBody>
          <a:bodyPr>
            <a:normAutofit fontScale="85000" lnSpcReduction="20000"/>
          </a:bodyPr>
          <a:lstStyle/>
          <a:p>
            <a:r>
              <a:rPr lang="en-AU" dirty="0"/>
              <a:t>Christina Chin – 0452 490 880</a:t>
            </a:r>
          </a:p>
          <a:p>
            <a:r>
              <a:rPr lang="en-AU" dirty="0">
                <a:solidFill>
                  <a:srgbClr val="FFFFFF"/>
                </a:solidFill>
                <a:hlinkClick r:id="rId2">
                  <a:extLst>
                    <a:ext uri="{A12FA001-AC4F-418D-AE19-62706E023703}">
                      <ahyp:hlinkClr xmlns:ahyp="http://schemas.microsoft.com/office/drawing/2018/hyperlinkcolor" val="tx"/>
                    </a:ext>
                  </a:extLst>
                </a:hlinkClick>
              </a:rPr>
              <a:t>christinac@level5design.com.au</a:t>
            </a:r>
            <a:r>
              <a:rPr lang="en-AU" dirty="0">
                <a:solidFill>
                  <a:srgbClr val="FFFFFF"/>
                </a:solidFill>
              </a:rPr>
              <a:t> </a:t>
            </a:r>
          </a:p>
        </p:txBody>
      </p:sp>
    </p:spTree>
    <p:extLst>
      <p:ext uri="{BB962C8B-B14F-4D97-AF65-F5344CB8AC3E}">
        <p14:creationId xmlns:p14="http://schemas.microsoft.com/office/powerpoint/2010/main" val="469416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B2F46E8-7F2C-41F7-BEEE-5111CC7A3049}"/>
              </a:ext>
            </a:extLst>
          </p:cNvPr>
          <p:cNvSpPr>
            <a:spLocks noGrp="1"/>
          </p:cNvSpPr>
          <p:nvPr>
            <p:ph sz="quarter" idx="13"/>
          </p:nvPr>
        </p:nvSpPr>
        <p:spPr/>
        <p:txBody>
          <a:bodyPr/>
          <a:lstStyle/>
          <a:p>
            <a:pPr marL="0" indent="0">
              <a:buNone/>
            </a:pPr>
            <a:endParaRPr lang="en-US" dirty="0">
              <a:hlinkClick r:id="rId3"/>
            </a:endParaRPr>
          </a:p>
          <a:p>
            <a:pPr marL="0" indent="0">
              <a:buNone/>
            </a:pPr>
            <a:r>
              <a:rPr lang="en-US" dirty="0">
                <a:hlinkClick r:id="rId3"/>
              </a:rPr>
              <a:t> https://www.youtube.com/watch?v=cHWYoDKYnQo</a:t>
            </a:r>
            <a:endParaRPr lang="en-US" dirty="0"/>
          </a:p>
        </p:txBody>
      </p:sp>
      <p:sp>
        <p:nvSpPr>
          <p:cNvPr id="3" name="Slide Number Placeholder 2">
            <a:extLst>
              <a:ext uri="{FF2B5EF4-FFF2-40B4-BE49-F238E27FC236}">
                <a16:creationId xmlns:a16="http://schemas.microsoft.com/office/drawing/2014/main" id="{082E4AE8-0658-4B9E-A70A-E41DF97829AE}"/>
              </a:ext>
            </a:extLst>
          </p:cNvPr>
          <p:cNvSpPr>
            <a:spLocks noGrp="1"/>
          </p:cNvSpPr>
          <p:nvPr>
            <p:ph type="sldNum" sz="quarter" idx="17"/>
          </p:nvPr>
        </p:nvSpPr>
        <p:spPr/>
        <p:txBody>
          <a:bodyPr/>
          <a:lstStyle/>
          <a:p>
            <a:fld id="{14D6E1F2-2DC1-4E57-93C2-66DA1D6383D9}" type="slidenum">
              <a:rPr lang="en-AU" smtClean="0"/>
              <a:pPr/>
              <a:t>29</a:t>
            </a:fld>
            <a:endParaRPr lang="en-AU" dirty="0"/>
          </a:p>
        </p:txBody>
      </p:sp>
    </p:spTree>
    <p:extLst>
      <p:ext uri="{BB962C8B-B14F-4D97-AF65-F5344CB8AC3E}">
        <p14:creationId xmlns:p14="http://schemas.microsoft.com/office/powerpoint/2010/main" val="473500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C939B6-2C7D-4038-8BF8-09B235CEF4F5}"/>
              </a:ext>
            </a:extLst>
          </p:cNvPr>
          <p:cNvSpPr>
            <a:spLocks noGrp="1"/>
          </p:cNvSpPr>
          <p:nvPr>
            <p:ph sz="quarter" idx="13"/>
          </p:nvPr>
        </p:nvSpPr>
        <p:spPr/>
        <p:txBody>
          <a:bodyPr/>
          <a:lstStyle/>
          <a:p>
            <a:pPr>
              <a:spcAft>
                <a:spcPts val="600"/>
              </a:spcAft>
            </a:pPr>
            <a:r>
              <a:rPr lang="en-US" dirty="0"/>
              <a:t>Provide Australia and New Zealand road authorities with a  better understanding of the viability of using recycled plastics in asphalt and sprayed sealing</a:t>
            </a:r>
          </a:p>
          <a:p>
            <a:pPr>
              <a:spcAft>
                <a:spcPts val="600"/>
              </a:spcAft>
            </a:pPr>
            <a:r>
              <a:rPr lang="en-US" dirty="0"/>
              <a:t>Provide guidance on future R&amp;D priorities</a:t>
            </a:r>
          </a:p>
          <a:p>
            <a:pPr>
              <a:spcAft>
                <a:spcPts val="600"/>
              </a:spcAft>
            </a:pPr>
            <a:r>
              <a:rPr lang="en-US" dirty="0"/>
              <a:t>Conducted a local and international literature review discussing the benefits and challenges of using recycled plastics in road pavements</a:t>
            </a:r>
          </a:p>
          <a:p>
            <a:pPr>
              <a:spcAft>
                <a:spcPts val="600"/>
              </a:spcAft>
            </a:pPr>
            <a:endParaRPr lang="en-US" dirty="0"/>
          </a:p>
          <a:p>
            <a:endParaRPr lang="en-AU" dirty="0"/>
          </a:p>
        </p:txBody>
      </p:sp>
      <p:sp>
        <p:nvSpPr>
          <p:cNvPr id="3" name="Content Placeholder 2">
            <a:extLst>
              <a:ext uri="{FF2B5EF4-FFF2-40B4-BE49-F238E27FC236}">
                <a16:creationId xmlns:a16="http://schemas.microsoft.com/office/drawing/2014/main" id="{860198E6-E611-4A7B-B2AC-78D61CCEDE8E}"/>
              </a:ext>
            </a:extLst>
          </p:cNvPr>
          <p:cNvSpPr>
            <a:spLocks noGrp="1"/>
          </p:cNvSpPr>
          <p:nvPr>
            <p:ph sz="quarter" idx="14"/>
          </p:nvPr>
        </p:nvSpPr>
        <p:spPr/>
        <p:txBody>
          <a:bodyPr/>
          <a:lstStyle/>
          <a:p>
            <a:r>
              <a:rPr lang="en-US" dirty="0"/>
              <a:t>1. Project Objectives</a:t>
            </a:r>
            <a:endParaRPr lang="en-AU" dirty="0"/>
          </a:p>
        </p:txBody>
      </p:sp>
      <p:sp>
        <p:nvSpPr>
          <p:cNvPr id="5" name="Slide Number Placeholder 4">
            <a:extLst>
              <a:ext uri="{FF2B5EF4-FFF2-40B4-BE49-F238E27FC236}">
                <a16:creationId xmlns:a16="http://schemas.microsoft.com/office/drawing/2014/main" id="{D8CA7265-4E3A-4C2C-BDC2-6BB4F177099E}"/>
              </a:ext>
            </a:extLst>
          </p:cNvPr>
          <p:cNvSpPr>
            <a:spLocks noGrp="1"/>
          </p:cNvSpPr>
          <p:nvPr>
            <p:ph type="sldNum" sz="quarter" idx="17"/>
          </p:nvPr>
        </p:nvSpPr>
        <p:spPr/>
        <p:txBody>
          <a:bodyPr/>
          <a:lstStyle/>
          <a:p>
            <a:fld id="{14D6E1F2-2DC1-4E57-93C2-66DA1D6383D9}" type="slidenum">
              <a:rPr lang="en-AU" smtClean="0"/>
              <a:pPr/>
              <a:t>3</a:t>
            </a:fld>
            <a:endParaRPr lang="en-AU" dirty="0"/>
          </a:p>
        </p:txBody>
      </p:sp>
    </p:spTree>
    <p:extLst>
      <p:ext uri="{BB962C8B-B14F-4D97-AF65-F5344CB8AC3E}">
        <p14:creationId xmlns:p14="http://schemas.microsoft.com/office/powerpoint/2010/main" val="312743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1A9939-7C2C-4D66-9ADB-168B0489EA73}"/>
              </a:ext>
            </a:extLst>
          </p:cNvPr>
          <p:cNvSpPr>
            <a:spLocks noGrp="1"/>
          </p:cNvSpPr>
          <p:nvPr>
            <p:ph sz="quarter" idx="13"/>
          </p:nvPr>
        </p:nvSpPr>
        <p:spPr>
          <a:xfrm>
            <a:off x="781050" y="1254125"/>
            <a:ext cx="10629900" cy="5106988"/>
          </a:xfrm>
        </p:spPr>
        <p:txBody>
          <a:bodyPr/>
          <a:lstStyle/>
          <a:p>
            <a:pPr>
              <a:spcAft>
                <a:spcPts val="600"/>
              </a:spcAft>
            </a:pPr>
            <a:r>
              <a:rPr lang="en-US" dirty="0"/>
              <a:t>2016 -2017, AU exported 1.2 million </a:t>
            </a:r>
            <a:r>
              <a:rPr lang="en-US" dirty="0" err="1"/>
              <a:t>tonnes</a:t>
            </a:r>
            <a:r>
              <a:rPr lang="en-US" dirty="0"/>
              <a:t> of waste to China</a:t>
            </a:r>
          </a:p>
          <a:p>
            <a:pPr>
              <a:spcAft>
                <a:spcPts val="600"/>
              </a:spcAft>
            </a:pPr>
            <a:r>
              <a:rPr lang="en-US" dirty="0"/>
              <a:t>1 Jan 2018, enforcement of China National Sword Policy</a:t>
            </a:r>
          </a:p>
          <a:p>
            <a:pPr>
              <a:spcAft>
                <a:spcPts val="600"/>
              </a:spcAft>
            </a:pPr>
            <a:r>
              <a:rPr lang="en-US" dirty="0"/>
              <a:t>1 Mar 2019, India announced complete ban of plastic waste import</a:t>
            </a:r>
          </a:p>
          <a:p>
            <a:pPr>
              <a:spcAft>
                <a:spcPts val="600"/>
              </a:spcAft>
            </a:pPr>
            <a:endParaRPr lang="en-US" dirty="0"/>
          </a:p>
          <a:p>
            <a:pPr>
              <a:spcAft>
                <a:spcPts val="600"/>
              </a:spcAft>
            </a:pPr>
            <a:r>
              <a:rPr lang="en-US" dirty="0"/>
              <a:t>How did AU respond ? </a:t>
            </a:r>
          </a:p>
          <a:p>
            <a:endParaRPr lang="en-AU" dirty="0"/>
          </a:p>
        </p:txBody>
      </p:sp>
      <p:sp>
        <p:nvSpPr>
          <p:cNvPr id="3" name="Content Placeholder 2">
            <a:extLst>
              <a:ext uri="{FF2B5EF4-FFF2-40B4-BE49-F238E27FC236}">
                <a16:creationId xmlns:a16="http://schemas.microsoft.com/office/drawing/2014/main" id="{33DA90FD-E7CF-48D9-A1F0-68AA931E6F66}"/>
              </a:ext>
            </a:extLst>
          </p:cNvPr>
          <p:cNvSpPr>
            <a:spLocks noGrp="1"/>
          </p:cNvSpPr>
          <p:nvPr>
            <p:ph sz="quarter" idx="14"/>
          </p:nvPr>
        </p:nvSpPr>
        <p:spPr/>
        <p:txBody>
          <a:bodyPr/>
          <a:lstStyle/>
          <a:p>
            <a:r>
              <a:rPr lang="en-US" dirty="0"/>
              <a:t>2. Background</a:t>
            </a:r>
            <a:endParaRPr lang="en-AU" dirty="0"/>
          </a:p>
        </p:txBody>
      </p:sp>
      <p:sp>
        <p:nvSpPr>
          <p:cNvPr id="5" name="Slide Number Placeholder 4">
            <a:extLst>
              <a:ext uri="{FF2B5EF4-FFF2-40B4-BE49-F238E27FC236}">
                <a16:creationId xmlns:a16="http://schemas.microsoft.com/office/drawing/2014/main" id="{742F1C76-ED55-4C3A-BA2E-E259CAAECFA6}"/>
              </a:ext>
            </a:extLst>
          </p:cNvPr>
          <p:cNvSpPr>
            <a:spLocks noGrp="1"/>
          </p:cNvSpPr>
          <p:nvPr>
            <p:ph type="sldNum" sz="quarter" idx="17"/>
          </p:nvPr>
        </p:nvSpPr>
        <p:spPr/>
        <p:txBody>
          <a:bodyPr/>
          <a:lstStyle/>
          <a:p>
            <a:fld id="{14D6E1F2-2DC1-4E57-93C2-66DA1D6383D9}" type="slidenum">
              <a:rPr lang="en-AU" smtClean="0"/>
              <a:pPr/>
              <a:t>4</a:t>
            </a:fld>
            <a:endParaRPr lang="en-AU" dirty="0"/>
          </a:p>
        </p:txBody>
      </p:sp>
      <p:pic>
        <p:nvPicPr>
          <p:cNvPr id="1026" name="Picture 2" descr="Chinese national sword">
            <a:extLst>
              <a:ext uri="{FF2B5EF4-FFF2-40B4-BE49-F238E27FC236}">
                <a16:creationId xmlns:a16="http://schemas.microsoft.com/office/drawing/2014/main" id="{4D7E8EAA-3F1C-4C42-B6A3-4FB3088EA81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8354" y="3273424"/>
            <a:ext cx="5715000"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650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DB6846-9B56-4AF2-9855-3898B7309837}"/>
              </a:ext>
            </a:extLst>
          </p:cNvPr>
          <p:cNvSpPr>
            <a:spLocks noGrp="1"/>
          </p:cNvSpPr>
          <p:nvPr>
            <p:ph sz="quarter" idx="14"/>
          </p:nvPr>
        </p:nvSpPr>
        <p:spPr/>
        <p:txBody>
          <a:bodyPr/>
          <a:lstStyle/>
          <a:p>
            <a:r>
              <a:rPr lang="en-US" dirty="0"/>
              <a:t>Australia’s response</a:t>
            </a:r>
            <a:endParaRPr lang="en-AU" dirty="0"/>
          </a:p>
        </p:txBody>
      </p:sp>
      <p:sp>
        <p:nvSpPr>
          <p:cNvPr id="5" name="Slide Number Placeholder 4">
            <a:extLst>
              <a:ext uri="{FF2B5EF4-FFF2-40B4-BE49-F238E27FC236}">
                <a16:creationId xmlns:a16="http://schemas.microsoft.com/office/drawing/2014/main" id="{76EC58B5-53A6-4A35-84C3-68BB6ADE6D72}"/>
              </a:ext>
            </a:extLst>
          </p:cNvPr>
          <p:cNvSpPr>
            <a:spLocks noGrp="1"/>
          </p:cNvSpPr>
          <p:nvPr>
            <p:ph type="sldNum" sz="quarter" idx="17"/>
          </p:nvPr>
        </p:nvSpPr>
        <p:spPr/>
        <p:txBody>
          <a:bodyPr/>
          <a:lstStyle/>
          <a:p>
            <a:fld id="{14D6E1F2-2DC1-4E57-93C2-66DA1D6383D9}" type="slidenum">
              <a:rPr lang="en-AU" smtClean="0"/>
              <a:pPr/>
              <a:t>5</a:t>
            </a:fld>
            <a:endParaRPr lang="en-AU" dirty="0"/>
          </a:p>
        </p:txBody>
      </p:sp>
      <p:pic>
        <p:nvPicPr>
          <p:cNvPr id="2050" name="Picture 2" descr="Related image">
            <a:extLst>
              <a:ext uri="{FF2B5EF4-FFF2-40B4-BE49-F238E27FC236}">
                <a16:creationId xmlns:a16="http://schemas.microsoft.com/office/drawing/2014/main" id="{89FF75D9-EBA8-45BB-8EA9-933CE8D1F11F}"/>
              </a:ext>
            </a:extLst>
          </p:cNvPr>
          <p:cNvPicPr>
            <a:picLocks noGrp="1" noChangeAspect="1" noChangeArrowheads="1"/>
          </p:cNvPicPr>
          <p:nvPr>
            <p:ph sz="quarter" idx="13"/>
          </p:nvPr>
        </p:nvPicPr>
        <p:blipFill>
          <a:blip r:embed="rId3" cstate="email">
            <a:extLst>
              <a:ext uri="{28A0092B-C50C-407E-A947-70E740481C1C}">
                <a14:useLocalDpi xmlns:a14="http://schemas.microsoft.com/office/drawing/2010/main" val="0"/>
              </a:ext>
            </a:extLst>
          </a:blip>
          <a:srcRect/>
          <a:stretch>
            <a:fillRect/>
          </a:stretch>
        </p:blipFill>
        <p:spPr bwMode="auto">
          <a:xfrm>
            <a:off x="5751443" y="1267377"/>
            <a:ext cx="6227394" cy="49807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A953EA5-BDBA-4046-B55C-4695EC8B836C}"/>
              </a:ext>
            </a:extLst>
          </p:cNvPr>
          <p:cNvPicPr>
            <a:picLocks noChangeAspect="1"/>
          </p:cNvPicPr>
          <p:nvPr/>
        </p:nvPicPr>
        <p:blipFill>
          <a:blip r:embed="rId4"/>
          <a:stretch>
            <a:fillRect/>
          </a:stretch>
        </p:blipFill>
        <p:spPr>
          <a:xfrm>
            <a:off x="213163" y="1267377"/>
            <a:ext cx="5278150" cy="4953794"/>
          </a:xfrm>
          <a:prstGeom prst="rect">
            <a:avLst/>
          </a:prstGeom>
        </p:spPr>
      </p:pic>
    </p:spTree>
    <p:extLst>
      <p:ext uri="{BB962C8B-B14F-4D97-AF65-F5344CB8AC3E}">
        <p14:creationId xmlns:p14="http://schemas.microsoft.com/office/powerpoint/2010/main" val="380698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76638F-5F9D-4C32-AD80-40156B277B90}"/>
              </a:ext>
            </a:extLst>
          </p:cNvPr>
          <p:cNvSpPr>
            <a:spLocks noGrp="1"/>
          </p:cNvSpPr>
          <p:nvPr>
            <p:ph sz="quarter" idx="13"/>
          </p:nvPr>
        </p:nvSpPr>
        <p:spPr/>
        <p:txBody>
          <a:bodyPr>
            <a:normAutofit/>
          </a:bodyPr>
          <a:lstStyle/>
          <a:p>
            <a:pPr>
              <a:spcAft>
                <a:spcPts val="600"/>
              </a:spcAft>
            </a:pPr>
            <a:r>
              <a:rPr lang="en-US" dirty="0"/>
              <a:t>What is the purpose? </a:t>
            </a:r>
          </a:p>
          <a:p>
            <a:pPr>
              <a:spcAft>
                <a:spcPts val="600"/>
              </a:spcAft>
            </a:pPr>
            <a:r>
              <a:rPr lang="en-US" dirty="0"/>
              <a:t>Explore sustainable road construction and rehabilitation method</a:t>
            </a:r>
          </a:p>
          <a:p>
            <a:pPr>
              <a:spcAft>
                <a:spcPts val="600"/>
              </a:spcAft>
            </a:pPr>
            <a:r>
              <a:rPr lang="en-US" dirty="0"/>
              <a:t>AP-R357/10 - Short to medium term approaches:</a:t>
            </a:r>
          </a:p>
          <a:p>
            <a:pPr lvl="1">
              <a:spcAft>
                <a:spcPts val="600"/>
              </a:spcAft>
            </a:pPr>
            <a:r>
              <a:rPr lang="en-US" dirty="0"/>
              <a:t>adopt as much RAP</a:t>
            </a:r>
          </a:p>
          <a:p>
            <a:pPr lvl="1">
              <a:spcAft>
                <a:spcPts val="600"/>
              </a:spcAft>
            </a:pPr>
            <a:r>
              <a:rPr lang="en-US" dirty="0"/>
              <a:t>extend life of bitumen </a:t>
            </a:r>
            <a:r>
              <a:rPr lang="en-US" dirty="0" err="1"/>
              <a:t>surfacings</a:t>
            </a:r>
            <a:r>
              <a:rPr lang="en-US" dirty="0"/>
              <a:t> and pavements   </a:t>
            </a:r>
          </a:p>
          <a:p>
            <a:pPr lvl="1">
              <a:spcAft>
                <a:spcPts val="600"/>
              </a:spcAft>
            </a:pPr>
            <a:r>
              <a:rPr lang="en-US" b="1" i="1" dirty="0"/>
              <a:t>explore the use of alternatives to replace virgin binder - long term </a:t>
            </a:r>
          </a:p>
          <a:p>
            <a:pPr>
              <a:spcAft>
                <a:spcPts val="600"/>
              </a:spcAft>
            </a:pPr>
            <a:r>
              <a:rPr lang="en-US" dirty="0"/>
              <a:t>Solving one problem by creating another ?</a:t>
            </a:r>
          </a:p>
          <a:p>
            <a:pPr>
              <a:spcAft>
                <a:spcPts val="600"/>
              </a:spcAft>
            </a:pPr>
            <a:r>
              <a:rPr lang="en-US" dirty="0"/>
              <a:t>Need to ascertain the real reasons and benefits </a:t>
            </a:r>
          </a:p>
        </p:txBody>
      </p:sp>
      <p:sp>
        <p:nvSpPr>
          <p:cNvPr id="3" name="Content Placeholder 2">
            <a:extLst>
              <a:ext uri="{FF2B5EF4-FFF2-40B4-BE49-F238E27FC236}">
                <a16:creationId xmlns:a16="http://schemas.microsoft.com/office/drawing/2014/main" id="{37EF4C21-4BA8-43E7-A922-3E7BCD65D260}"/>
              </a:ext>
            </a:extLst>
          </p:cNvPr>
          <p:cNvSpPr>
            <a:spLocks noGrp="1"/>
          </p:cNvSpPr>
          <p:nvPr>
            <p:ph sz="quarter" idx="14"/>
          </p:nvPr>
        </p:nvSpPr>
        <p:spPr/>
        <p:txBody>
          <a:bodyPr/>
          <a:lstStyle/>
          <a:p>
            <a:r>
              <a:rPr lang="en-US" dirty="0"/>
              <a:t>3. Recycled Materials on Our Roads </a:t>
            </a:r>
            <a:endParaRPr lang="en-AU" dirty="0"/>
          </a:p>
        </p:txBody>
      </p:sp>
      <p:sp>
        <p:nvSpPr>
          <p:cNvPr id="5" name="Slide Number Placeholder 4">
            <a:extLst>
              <a:ext uri="{FF2B5EF4-FFF2-40B4-BE49-F238E27FC236}">
                <a16:creationId xmlns:a16="http://schemas.microsoft.com/office/drawing/2014/main" id="{B2F1F98F-0443-4446-BF97-BC59A260A5F0}"/>
              </a:ext>
            </a:extLst>
          </p:cNvPr>
          <p:cNvSpPr>
            <a:spLocks noGrp="1"/>
          </p:cNvSpPr>
          <p:nvPr>
            <p:ph type="sldNum" sz="quarter" idx="17"/>
          </p:nvPr>
        </p:nvSpPr>
        <p:spPr/>
        <p:txBody>
          <a:bodyPr/>
          <a:lstStyle/>
          <a:p>
            <a:fld id="{14D6E1F2-2DC1-4E57-93C2-66DA1D6383D9}" type="slidenum">
              <a:rPr lang="en-AU" smtClean="0"/>
              <a:pPr/>
              <a:t>6</a:t>
            </a:fld>
            <a:endParaRPr lang="en-AU" dirty="0"/>
          </a:p>
        </p:txBody>
      </p:sp>
    </p:spTree>
    <p:extLst>
      <p:ext uri="{BB962C8B-B14F-4D97-AF65-F5344CB8AC3E}">
        <p14:creationId xmlns:p14="http://schemas.microsoft.com/office/powerpoint/2010/main" val="562632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1E883E-1542-4A5D-A67F-A7F015DD1BC7}"/>
              </a:ext>
            </a:extLst>
          </p:cNvPr>
          <p:cNvSpPr>
            <a:spLocks noGrp="1"/>
          </p:cNvSpPr>
          <p:nvPr>
            <p:ph sz="quarter" idx="13"/>
          </p:nvPr>
        </p:nvSpPr>
        <p:spPr/>
        <p:txBody>
          <a:bodyPr/>
          <a:lstStyle/>
          <a:p>
            <a:r>
              <a:rPr lang="en-US" dirty="0"/>
              <a:t>European Asphalt Pavement Association (EAPA):</a:t>
            </a:r>
          </a:p>
          <a:p>
            <a:pPr lvl="1"/>
            <a:r>
              <a:rPr lang="en-US" dirty="0"/>
              <a:t>Is waste a direct substitution for virgin material</a:t>
            </a:r>
          </a:p>
          <a:p>
            <a:pPr lvl="1"/>
            <a:r>
              <a:rPr lang="en-US" dirty="0"/>
              <a:t>Does it enhance the properties and quality of the binder/ asphalt</a:t>
            </a:r>
          </a:p>
          <a:p>
            <a:pPr lvl="1"/>
            <a:r>
              <a:rPr lang="en-US" dirty="0"/>
              <a:t>Is it a stream to dispose these waste without affecting the properties of the asphalt</a:t>
            </a:r>
          </a:p>
          <a:p>
            <a:pPr lvl="1"/>
            <a:endParaRPr lang="en-US" dirty="0"/>
          </a:p>
          <a:p>
            <a:r>
              <a:rPr lang="en-US" dirty="0"/>
              <a:t>The purpose could be a combination of these factors</a:t>
            </a:r>
          </a:p>
          <a:p>
            <a:r>
              <a:rPr lang="en-US" dirty="0"/>
              <a:t>Key is to consider them and run a risk assessment </a:t>
            </a:r>
          </a:p>
        </p:txBody>
      </p:sp>
      <p:sp>
        <p:nvSpPr>
          <p:cNvPr id="3" name="Content Placeholder 2">
            <a:extLst>
              <a:ext uri="{FF2B5EF4-FFF2-40B4-BE49-F238E27FC236}">
                <a16:creationId xmlns:a16="http://schemas.microsoft.com/office/drawing/2014/main" id="{130341EC-5C6B-4432-A3BF-1B77A2D1E564}"/>
              </a:ext>
            </a:extLst>
          </p:cNvPr>
          <p:cNvSpPr>
            <a:spLocks noGrp="1"/>
          </p:cNvSpPr>
          <p:nvPr>
            <p:ph sz="quarter" idx="14"/>
          </p:nvPr>
        </p:nvSpPr>
        <p:spPr/>
        <p:txBody>
          <a:bodyPr/>
          <a:lstStyle/>
          <a:p>
            <a:endParaRPr lang="en-US"/>
          </a:p>
        </p:txBody>
      </p:sp>
      <p:sp>
        <p:nvSpPr>
          <p:cNvPr id="5" name="Slide Number Placeholder 4">
            <a:extLst>
              <a:ext uri="{FF2B5EF4-FFF2-40B4-BE49-F238E27FC236}">
                <a16:creationId xmlns:a16="http://schemas.microsoft.com/office/drawing/2014/main" id="{DBB15BDC-F393-4E70-899C-706E6DD8C93F}"/>
              </a:ext>
            </a:extLst>
          </p:cNvPr>
          <p:cNvSpPr>
            <a:spLocks noGrp="1"/>
          </p:cNvSpPr>
          <p:nvPr>
            <p:ph type="sldNum" sz="quarter" idx="17"/>
          </p:nvPr>
        </p:nvSpPr>
        <p:spPr/>
        <p:txBody>
          <a:bodyPr/>
          <a:lstStyle/>
          <a:p>
            <a:fld id="{14D6E1F2-2DC1-4E57-93C2-66DA1D6383D9}" type="slidenum">
              <a:rPr lang="en-AU" smtClean="0"/>
              <a:pPr/>
              <a:t>7</a:t>
            </a:fld>
            <a:endParaRPr lang="en-AU" dirty="0"/>
          </a:p>
        </p:txBody>
      </p:sp>
    </p:spTree>
    <p:extLst>
      <p:ext uri="{BB962C8B-B14F-4D97-AF65-F5344CB8AC3E}">
        <p14:creationId xmlns:p14="http://schemas.microsoft.com/office/powerpoint/2010/main" val="3492453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BC651EB8-E593-4A13-B918-F0C8935EA972}"/>
              </a:ext>
            </a:extLst>
          </p:cNvPr>
          <p:cNvSpPr>
            <a:spLocks noGrp="1"/>
          </p:cNvSpPr>
          <p:nvPr>
            <p:ph sz="quarter" idx="14"/>
          </p:nvPr>
        </p:nvSpPr>
        <p:spPr/>
        <p:txBody>
          <a:bodyPr/>
          <a:lstStyle/>
          <a:p>
            <a:r>
              <a:rPr lang="en-US" dirty="0"/>
              <a:t>Recycled Materials Currently Used </a:t>
            </a:r>
            <a:endParaRPr lang="en-AU" dirty="0"/>
          </a:p>
        </p:txBody>
      </p:sp>
      <p:sp>
        <p:nvSpPr>
          <p:cNvPr id="4" name="Date Placeholder 3">
            <a:extLst>
              <a:ext uri="{FF2B5EF4-FFF2-40B4-BE49-F238E27FC236}">
                <a16:creationId xmlns:a16="http://schemas.microsoft.com/office/drawing/2014/main" id="{DC18D558-4343-4A1C-804F-22E942DF30E1}"/>
              </a:ext>
            </a:extLst>
          </p:cNvPr>
          <p:cNvSpPr>
            <a:spLocks noGrp="1"/>
          </p:cNvSpPr>
          <p:nvPr>
            <p:ph type="dt" sz="half" idx="15"/>
          </p:nvPr>
        </p:nvSpPr>
        <p:spPr/>
        <p:txBody>
          <a:bodyPr/>
          <a:lstStyle/>
          <a:p>
            <a:fld id="{00EE4CE7-5FB3-4F22-8FFD-14A7608025D5}" type="datetime2">
              <a:rPr lang="en-AU" smtClean="0"/>
              <a:t>Friday, 12 April 2024</a:t>
            </a:fld>
            <a:endParaRPr lang="en-AU" dirty="0"/>
          </a:p>
        </p:txBody>
      </p:sp>
      <p:sp>
        <p:nvSpPr>
          <p:cNvPr id="5" name="Slide Number Placeholder 4">
            <a:extLst>
              <a:ext uri="{FF2B5EF4-FFF2-40B4-BE49-F238E27FC236}">
                <a16:creationId xmlns:a16="http://schemas.microsoft.com/office/drawing/2014/main" id="{FDDBE25B-707A-4C3D-A2FE-F53E62C31A69}"/>
              </a:ext>
            </a:extLst>
          </p:cNvPr>
          <p:cNvSpPr>
            <a:spLocks noGrp="1"/>
          </p:cNvSpPr>
          <p:nvPr>
            <p:ph type="sldNum" sz="quarter" idx="17"/>
          </p:nvPr>
        </p:nvSpPr>
        <p:spPr/>
        <p:txBody>
          <a:bodyPr/>
          <a:lstStyle/>
          <a:p>
            <a:fld id="{14D6E1F2-2DC1-4E57-93C2-66DA1D6383D9}" type="slidenum">
              <a:rPr lang="en-AU" smtClean="0"/>
              <a:pPr/>
              <a:t>8</a:t>
            </a:fld>
            <a:endParaRPr lang="en-AU" dirty="0"/>
          </a:p>
        </p:txBody>
      </p:sp>
      <p:pic>
        <p:nvPicPr>
          <p:cNvPr id="1026" name="Picture 2" descr="Image result for crushed concrete">
            <a:extLst>
              <a:ext uri="{FF2B5EF4-FFF2-40B4-BE49-F238E27FC236}">
                <a16:creationId xmlns:a16="http://schemas.microsoft.com/office/drawing/2014/main" id="{6B7F3427-3736-4583-9464-6318B6C8245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1017" y="830182"/>
            <a:ext cx="4487179" cy="35254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eclaimed asphalt pavement">
            <a:extLst>
              <a:ext uri="{FF2B5EF4-FFF2-40B4-BE49-F238E27FC236}">
                <a16:creationId xmlns:a16="http://schemas.microsoft.com/office/drawing/2014/main" id="{74E060D0-2F08-4996-932E-7A0E06BC4F40}"/>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r="23655"/>
          <a:stretch/>
        </p:blipFill>
        <p:spPr bwMode="auto">
          <a:xfrm>
            <a:off x="4823790" y="4260397"/>
            <a:ext cx="2875227" cy="25976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578A46A-B01F-40F6-BF4E-14BB395CF0B2}"/>
              </a:ext>
            </a:extLst>
          </p:cNvPr>
          <p:cNvPicPr>
            <a:picLocks noChangeAspect="1"/>
          </p:cNvPicPr>
          <p:nvPr/>
        </p:nvPicPr>
        <p:blipFill>
          <a:blip r:embed="rId5"/>
          <a:stretch>
            <a:fillRect/>
          </a:stretch>
        </p:blipFill>
        <p:spPr>
          <a:xfrm>
            <a:off x="45091" y="4253948"/>
            <a:ext cx="4712498" cy="2532614"/>
          </a:xfrm>
          <a:prstGeom prst="rect">
            <a:avLst/>
          </a:prstGeom>
        </p:spPr>
      </p:pic>
      <p:pic>
        <p:nvPicPr>
          <p:cNvPr id="9" name="Picture 8">
            <a:extLst>
              <a:ext uri="{FF2B5EF4-FFF2-40B4-BE49-F238E27FC236}">
                <a16:creationId xmlns:a16="http://schemas.microsoft.com/office/drawing/2014/main" id="{53ED5707-91C5-41CC-AF7C-68A0ABA4B183}"/>
              </a:ext>
            </a:extLst>
          </p:cNvPr>
          <p:cNvPicPr>
            <a:picLocks noChangeAspect="1"/>
          </p:cNvPicPr>
          <p:nvPr/>
        </p:nvPicPr>
        <p:blipFill>
          <a:blip r:embed="rId6"/>
          <a:stretch>
            <a:fillRect/>
          </a:stretch>
        </p:blipFill>
        <p:spPr>
          <a:xfrm>
            <a:off x="7924884" y="4248505"/>
            <a:ext cx="3846099" cy="2559405"/>
          </a:xfrm>
          <a:prstGeom prst="rect">
            <a:avLst/>
          </a:prstGeom>
        </p:spPr>
      </p:pic>
      <p:pic>
        <p:nvPicPr>
          <p:cNvPr id="1030" name="Picture 6" descr="Related image">
            <a:extLst>
              <a:ext uri="{FF2B5EF4-FFF2-40B4-BE49-F238E27FC236}">
                <a16:creationId xmlns:a16="http://schemas.microsoft.com/office/drawing/2014/main" id="{95CB85C0-7C7B-4CA4-9122-C6FD8C6FBEF2}"/>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210725" y="830182"/>
            <a:ext cx="6064254" cy="3411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79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576331-3D8F-4419-9465-FC3C56CB01DD}"/>
              </a:ext>
            </a:extLst>
          </p:cNvPr>
          <p:cNvSpPr>
            <a:spLocks noGrp="1"/>
          </p:cNvSpPr>
          <p:nvPr>
            <p:ph sz="quarter" idx="14"/>
          </p:nvPr>
        </p:nvSpPr>
        <p:spPr>
          <a:xfrm>
            <a:off x="764598" y="71438"/>
            <a:ext cx="10646351" cy="685799"/>
          </a:xfrm>
        </p:spPr>
        <p:txBody>
          <a:bodyPr/>
          <a:lstStyle/>
          <a:p>
            <a:r>
              <a:rPr lang="en-US" dirty="0"/>
              <a:t>Toner </a:t>
            </a:r>
            <a:endParaRPr lang="en-AU" dirty="0"/>
          </a:p>
        </p:txBody>
      </p:sp>
      <p:sp>
        <p:nvSpPr>
          <p:cNvPr id="5" name="Slide Number Placeholder 4">
            <a:extLst>
              <a:ext uri="{FF2B5EF4-FFF2-40B4-BE49-F238E27FC236}">
                <a16:creationId xmlns:a16="http://schemas.microsoft.com/office/drawing/2014/main" id="{A57E6045-6103-4CE3-B797-29CF0CC9FF4E}"/>
              </a:ext>
            </a:extLst>
          </p:cNvPr>
          <p:cNvSpPr>
            <a:spLocks noGrp="1"/>
          </p:cNvSpPr>
          <p:nvPr>
            <p:ph type="sldNum" sz="quarter" idx="17"/>
          </p:nvPr>
        </p:nvSpPr>
        <p:spPr/>
        <p:txBody>
          <a:bodyPr/>
          <a:lstStyle/>
          <a:p>
            <a:fld id="{14D6E1F2-2DC1-4E57-93C2-66DA1D6383D9}" type="slidenum">
              <a:rPr lang="en-AU" smtClean="0"/>
              <a:pPr/>
              <a:t>9</a:t>
            </a:fld>
            <a:endParaRPr lang="en-AU" dirty="0"/>
          </a:p>
        </p:txBody>
      </p:sp>
      <p:pic>
        <p:nvPicPr>
          <p:cNvPr id="6" name="Content Placeholder 5">
            <a:extLst>
              <a:ext uri="{FF2B5EF4-FFF2-40B4-BE49-F238E27FC236}">
                <a16:creationId xmlns:a16="http://schemas.microsoft.com/office/drawing/2014/main" id="{5B4AF0E1-3C6B-482F-B845-218B375C5628}"/>
              </a:ext>
            </a:extLst>
          </p:cNvPr>
          <p:cNvPicPr>
            <a:picLocks noGrp="1" noChangeAspect="1"/>
          </p:cNvPicPr>
          <p:nvPr>
            <p:ph sz="quarter" idx="13"/>
          </p:nvPr>
        </p:nvPicPr>
        <p:blipFill>
          <a:blip r:embed="rId3"/>
          <a:stretch>
            <a:fillRect/>
          </a:stretch>
        </p:blipFill>
        <p:spPr>
          <a:xfrm>
            <a:off x="764598" y="1242081"/>
            <a:ext cx="10384824" cy="2070962"/>
          </a:xfrm>
          <a:prstGeom prst="rect">
            <a:avLst/>
          </a:prstGeom>
        </p:spPr>
      </p:pic>
      <p:pic>
        <p:nvPicPr>
          <p:cNvPr id="7" name="Content Placeholder 5">
            <a:extLst>
              <a:ext uri="{FF2B5EF4-FFF2-40B4-BE49-F238E27FC236}">
                <a16:creationId xmlns:a16="http://schemas.microsoft.com/office/drawing/2014/main" id="{1CC23EB8-39A1-4ABE-814D-DCC1C5F1B9D9}"/>
              </a:ext>
            </a:extLst>
          </p:cNvPr>
          <p:cNvPicPr>
            <a:picLocks noChangeAspect="1"/>
          </p:cNvPicPr>
          <p:nvPr/>
        </p:nvPicPr>
        <p:blipFill>
          <a:blip r:embed="rId4"/>
          <a:stretch>
            <a:fillRect/>
          </a:stretch>
        </p:blipFill>
        <p:spPr>
          <a:xfrm>
            <a:off x="636104" y="60325"/>
            <a:ext cx="11488250" cy="6737350"/>
          </a:xfrm>
          <a:prstGeom prst="rect">
            <a:avLst/>
          </a:prstGeom>
        </p:spPr>
      </p:pic>
      <p:sp>
        <p:nvSpPr>
          <p:cNvPr id="8" name="TextBox 7">
            <a:extLst>
              <a:ext uri="{FF2B5EF4-FFF2-40B4-BE49-F238E27FC236}">
                <a16:creationId xmlns:a16="http://schemas.microsoft.com/office/drawing/2014/main" id="{0C425AB4-0FC7-419E-8E96-98F47ACB0AF4}"/>
              </a:ext>
            </a:extLst>
          </p:cNvPr>
          <p:cNvSpPr txBox="1"/>
          <p:nvPr/>
        </p:nvSpPr>
        <p:spPr>
          <a:xfrm>
            <a:off x="7084820" y="6031209"/>
            <a:ext cx="4592668" cy="461665"/>
          </a:xfrm>
          <a:prstGeom prst="rect">
            <a:avLst/>
          </a:prstGeom>
          <a:noFill/>
        </p:spPr>
        <p:txBody>
          <a:bodyPr wrap="none" rtlCol="0">
            <a:spAutoFit/>
          </a:bodyPr>
          <a:lstStyle/>
          <a:p>
            <a:r>
              <a:rPr lang="en-US" sz="2400" dirty="0"/>
              <a:t>Canon cartridges recycling program</a:t>
            </a:r>
            <a:endParaRPr lang="en-AU" sz="2400" dirty="0"/>
          </a:p>
        </p:txBody>
      </p:sp>
    </p:spTree>
    <p:extLst>
      <p:ext uri="{BB962C8B-B14F-4D97-AF65-F5344CB8AC3E}">
        <p14:creationId xmlns:p14="http://schemas.microsoft.com/office/powerpoint/2010/main" val="414520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5D Presentation Plastics_Hobsons_191219" id="{046DB6CF-0543-4E64-9EBB-1F5814416624}" vid="{DD890B82-B41A-4047-B394-A1E362E278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L5D Presentation Plastics_Hobsons_191219</Template>
  <TotalTime>225</TotalTime>
  <Words>2247</Words>
  <Application>Microsoft Office PowerPoint</Application>
  <PresentationFormat>Widescreen</PresentationFormat>
  <Paragraphs>312</Paragraphs>
  <Slides>29</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Century Gothic</vt:lpstr>
      <vt:lpstr>Rockwell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Chin</dc:creator>
  <cp:lastModifiedBy>Olivia Figueiredo</cp:lastModifiedBy>
  <cp:revision>26</cp:revision>
  <dcterms:created xsi:type="dcterms:W3CDTF">2019-12-17T23:05:55Z</dcterms:created>
  <dcterms:modified xsi:type="dcterms:W3CDTF">2024-04-12T07:16:17Z</dcterms:modified>
</cp:coreProperties>
</file>